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62_C66B196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82_A04722E8.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4E_941DEC8A.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9D_97C0ACB3.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79"/>
  </p:notesMasterIdLst>
  <p:handoutMasterIdLst>
    <p:handoutMasterId r:id="rId80"/>
  </p:handoutMasterIdLst>
  <p:sldIdLst>
    <p:sldId id="256" r:id="rId2"/>
    <p:sldId id="318" r:id="rId3"/>
    <p:sldId id="377" r:id="rId4"/>
    <p:sldId id="344" r:id="rId5"/>
    <p:sldId id="360" r:id="rId6"/>
    <p:sldId id="332" r:id="rId7"/>
    <p:sldId id="319" r:id="rId8"/>
    <p:sldId id="354" r:id="rId9"/>
    <p:sldId id="381" r:id="rId10"/>
    <p:sldId id="386" r:id="rId11"/>
    <p:sldId id="320" r:id="rId12"/>
    <p:sldId id="330" r:id="rId13"/>
    <p:sldId id="324" r:id="rId14"/>
    <p:sldId id="333" r:id="rId15"/>
    <p:sldId id="334" r:id="rId16"/>
    <p:sldId id="329" r:id="rId17"/>
    <p:sldId id="321" r:id="rId18"/>
    <p:sldId id="338" r:id="rId19"/>
    <p:sldId id="406" r:id="rId20"/>
    <p:sldId id="331" r:id="rId21"/>
    <p:sldId id="341" r:id="rId22"/>
    <p:sldId id="340" r:id="rId23"/>
    <p:sldId id="407" r:id="rId24"/>
    <p:sldId id="408" r:id="rId25"/>
    <p:sldId id="339" r:id="rId26"/>
    <p:sldId id="346" r:id="rId27"/>
    <p:sldId id="349" r:id="rId28"/>
    <p:sldId id="366" r:id="rId29"/>
    <p:sldId id="369" r:id="rId30"/>
    <p:sldId id="372" r:id="rId31"/>
    <p:sldId id="374" r:id="rId32"/>
    <p:sldId id="409" r:id="rId33"/>
    <p:sldId id="342" r:id="rId34"/>
    <p:sldId id="345" r:id="rId35"/>
    <p:sldId id="348" r:id="rId36"/>
    <p:sldId id="412" r:id="rId37"/>
    <p:sldId id="353" r:id="rId38"/>
    <p:sldId id="410" r:id="rId39"/>
    <p:sldId id="356" r:id="rId40"/>
    <p:sldId id="361" r:id="rId41"/>
    <p:sldId id="413" r:id="rId42"/>
    <p:sldId id="363" r:id="rId43"/>
    <p:sldId id="365" r:id="rId44"/>
    <p:sldId id="419" r:id="rId45"/>
    <p:sldId id="367" r:id="rId46"/>
    <p:sldId id="370" r:id="rId47"/>
    <p:sldId id="371" r:id="rId48"/>
    <p:sldId id="411" r:id="rId49"/>
    <p:sldId id="375" r:id="rId50"/>
    <p:sldId id="322" r:id="rId51"/>
    <p:sldId id="310" r:id="rId52"/>
    <p:sldId id="384" r:id="rId53"/>
    <p:sldId id="416" r:id="rId54"/>
    <p:sldId id="398" r:id="rId55"/>
    <p:sldId id="415" r:id="rId56"/>
    <p:sldId id="323" r:id="rId57"/>
    <p:sldId id="382" r:id="rId58"/>
    <p:sldId id="404" r:id="rId59"/>
    <p:sldId id="399" r:id="rId60"/>
    <p:sldId id="378" r:id="rId61"/>
    <p:sldId id="396" r:id="rId62"/>
    <p:sldId id="357" r:id="rId63"/>
    <p:sldId id="418" r:id="rId64"/>
    <p:sldId id="401" r:id="rId65"/>
    <p:sldId id="405" r:id="rId66"/>
    <p:sldId id="420" r:id="rId67"/>
    <p:sldId id="421" r:id="rId68"/>
    <p:sldId id="397" r:id="rId69"/>
    <p:sldId id="403" r:id="rId70"/>
    <p:sldId id="417" r:id="rId71"/>
    <p:sldId id="392" r:id="rId72"/>
    <p:sldId id="394" r:id="rId73"/>
    <p:sldId id="400" r:id="rId74"/>
    <p:sldId id="373" r:id="rId75"/>
    <p:sldId id="393" r:id="rId76"/>
    <p:sldId id="395" r:id="rId77"/>
    <p:sldId id="388" r:id="rId78"/>
  </p:sldIdLst>
  <p:sldSz cx="9144000" cy="5143500" type="screen16x9"/>
  <p:notesSz cx="9144000" cy="6858000"/>
  <p:embeddedFontLst>
    <p:embeddedFont>
      <p:font typeface="Cambria Math" panose="02040503050406030204" pitchFamily="18" charset="0"/>
      <p:regular r:id="rId81"/>
    </p:embeddedFont>
    <p:embeddedFont>
      <p:font typeface="Montserrat ExtraBold" panose="020F0502020204030204" pitchFamily="34" charset="0"/>
      <p:bold r:id="rId82"/>
      <p:italic r:id="rId83"/>
      <p:boldItalic r:id="rId84"/>
    </p:embeddedFont>
    <p:embeddedFont>
      <p:font typeface="Roboto" panose="02000000000000000000" pitchFamily="2" charset="0"/>
      <p:regular r:id="rId85"/>
      <p:bold r:id="rId86"/>
      <p:italic r:id="rId87"/>
      <p:boldItalic r:id="rId88"/>
    </p:embeddedFont>
    <p:embeddedFont>
      <p:font typeface="Roboto Medium" panose="020F050202020403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guide id="3" orient="horz" pos="553">
          <p15:clr>
            <a:srgbClr val="9AA0A6"/>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992864-1463-D677-372D-4A072A812213}" name="CHEUNG, Chi Wang" initials="CC" userId="S::1155158048@link.cuhk.edu.hk::6aeddbc9-a22c-4ce9-8000-208bb9b3ba7f" providerId="AD"/>
  <p188:author id="{D17305B1-46B3-3BD1-2DE9-EF67E8298112}" name="CHENG, Tsz Ying" initials="TC" userId="S::1155157686@link.cuhk.edu.hk::61429af5-5601-4acd-9f11-38685bc946f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BA5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D56579-D461-4791-B3F2-ED67922B36DB}">
  <a:tblStyle styleId="{73D56579-D461-4791-B3F2-ED67922B36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564"/>
  </p:normalViewPr>
  <p:slideViewPr>
    <p:cSldViewPr snapToGrid="0">
      <p:cViewPr varScale="1">
        <p:scale>
          <a:sx n="142" d="100"/>
          <a:sy n="142" d="100"/>
        </p:scale>
        <p:origin x="984" y="168"/>
      </p:cViewPr>
      <p:guideLst>
        <p:guide orient="horz" pos="1620"/>
        <p:guide pos="2880"/>
        <p:guide orient="horz" pos="553"/>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omments/modernComment_14E_941DEC8A.xml><?xml version="1.0" encoding="utf-8"?>
<p188:cmLst xmlns:a="http://schemas.openxmlformats.org/drawingml/2006/main" xmlns:r="http://schemas.openxmlformats.org/officeDocument/2006/relationships" xmlns:p188="http://schemas.microsoft.com/office/powerpoint/2018/8/main">
  <p188:cm id="{2A655DFC-8F4F-4F5A-98BC-03D4D455F5D6}" authorId="{D17305B1-46B3-3BD1-2DE9-EF67E8298112}" created="2023-12-04T14:34:44.747">
    <pc:sldMkLst xmlns:pc="http://schemas.microsoft.com/office/powerpoint/2013/main/command">
      <pc:docMk/>
      <pc:sldMk cId="2484989066" sldId="334"/>
    </pc:sldMkLst>
    <p188:txBody>
      <a:bodyPr/>
      <a:lstStyle/>
      <a:p>
        <a:r>
          <a:rPr lang="en-HK"/>
          <a:t>do we need to mention the data details, or can leave it to report</a:t>
        </a:r>
      </a:p>
    </p188:txBody>
  </p188:cm>
  <p188:cm id="{853D499A-1C1E-4A06-9154-83C410EDAC57}" authorId="{D17305B1-46B3-3BD1-2DE9-EF67E8298112}" created="2023-12-04T16:36:40.780">
    <ac:deMkLst xmlns:ac="http://schemas.microsoft.com/office/drawing/2013/main/command">
      <pc:docMk xmlns:pc="http://schemas.microsoft.com/office/powerpoint/2013/main/command"/>
      <pc:sldMk xmlns:pc="http://schemas.microsoft.com/office/powerpoint/2013/main/command" cId="2484989066" sldId="334"/>
      <ac:spMk id="20" creationId="{E2E3D4D8-B5B5-0BAC-2897-182D1A34108E}"/>
    </ac:deMkLst>
    <p188:txBody>
      <a:bodyPr/>
      <a:lstStyle/>
      <a:p>
        <a:r>
          <a:rPr lang="en-HK"/>
          <a:t>need reformat this</a:t>
        </a:r>
      </a:p>
    </p188:txBody>
  </p188:cm>
  <p188:cm id="{6E1EB1FB-C417-465B-A34F-F9E2A08A90A7}" authorId="{D17305B1-46B3-3BD1-2DE9-EF67E8298112}" created="2023-12-04T17:22:48.597">
    <ac:deMkLst xmlns:ac="http://schemas.microsoft.com/office/drawing/2013/main/command">
      <pc:docMk xmlns:pc="http://schemas.microsoft.com/office/powerpoint/2013/main/command"/>
      <pc:sldMk xmlns:pc="http://schemas.microsoft.com/office/powerpoint/2013/main/command" cId="2484989066" sldId="334"/>
      <ac:spMk id="1613" creationId="{00000000-0000-0000-0000-000000000000}"/>
    </ac:deMkLst>
    <p188:txBody>
      <a:bodyPr/>
      <a:lstStyle/>
      <a:p>
        <a:r>
          <a:rPr lang="en-HK"/>
          <a:t>change?</a:t>
        </a:r>
      </a:p>
    </p188:txBody>
  </p188:cm>
</p188:cmLst>
</file>

<file path=ppt/comments/modernComment_162_C66B196B.xml><?xml version="1.0" encoding="utf-8"?>
<p188:cmLst xmlns:a="http://schemas.openxmlformats.org/drawingml/2006/main" xmlns:r="http://schemas.openxmlformats.org/officeDocument/2006/relationships" xmlns:p188="http://schemas.microsoft.com/office/powerpoint/2018/8/main">
  <p188:cm id="{9E96D2C1-63CF-4CF8-B847-F1AD3F26466B}" authorId="{D17305B1-46B3-3BD1-2DE9-EF67E8298112}" created="2023-12-04T14:58:38.685">
    <ac:deMkLst xmlns:ac="http://schemas.microsoft.com/office/drawing/2013/main/command">
      <pc:docMk xmlns:pc="http://schemas.microsoft.com/office/powerpoint/2013/main/command"/>
      <pc:sldMk xmlns:pc="http://schemas.microsoft.com/office/powerpoint/2013/main/command" cId="3328907627" sldId="354"/>
      <ac:spMk id="7" creationId="{69E13E91-40C0-DF3B-CB38-788EF5D18915}"/>
    </ac:deMkLst>
    <p188:txBody>
      <a:bodyPr/>
      <a:lstStyle/>
      <a:p>
        <a:r>
          <a:rPr lang="en-HK"/>
          <a:t>should I include pitch notation (A4 / C#5)?</a:t>
        </a:r>
      </a:p>
    </p188:txBody>
  </p188:cm>
</p188:cmLst>
</file>

<file path=ppt/comments/modernComment_182_A04722E8.xml><?xml version="1.0" encoding="utf-8"?>
<p188:cmLst xmlns:a="http://schemas.openxmlformats.org/drawingml/2006/main" xmlns:r="http://schemas.openxmlformats.org/officeDocument/2006/relationships" xmlns:p188="http://schemas.microsoft.com/office/powerpoint/2018/8/main">
  <p188:cm id="{F33D1C44-E537-4230-90EB-0B07F669507E}" authorId="{D17305B1-46B3-3BD1-2DE9-EF67E8298112}" status="resolved" created="2023-12-04T15:56:52.753" complete="100000">
    <ac:deMkLst xmlns:ac="http://schemas.microsoft.com/office/drawing/2013/main/command">
      <pc:docMk xmlns:pc="http://schemas.microsoft.com/office/powerpoint/2013/main/command"/>
      <pc:sldMk xmlns:pc="http://schemas.microsoft.com/office/powerpoint/2013/main/command" cId="2689016552" sldId="386"/>
      <ac:picMk id="14" creationId="{A6DCB1E0-E19B-8CDC-EA94-3F17C1673CD7}"/>
    </ac:deMkLst>
    <p188:txBody>
      <a:bodyPr/>
      <a:lstStyle/>
      <a:p>
        <a:r>
          <a:rPr lang="en-HK"/>
          <a:t>where is this useful</a:t>
        </a:r>
      </a:p>
    </p188:txBody>
  </p188:cm>
</p188:cmLst>
</file>

<file path=ppt/comments/modernComment_19D_97C0ACB3.xml><?xml version="1.0" encoding="utf-8"?>
<p188:cmLst xmlns:a="http://schemas.openxmlformats.org/drawingml/2006/main" xmlns:r="http://schemas.openxmlformats.org/officeDocument/2006/relationships" xmlns:p188="http://schemas.microsoft.com/office/powerpoint/2018/8/main">
  <p188:cm id="{82074C8C-4F40-490D-9437-70DC5E505CD3}" authorId="{D17305B1-46B3-3BD1-2DE9-EF67E8298112}" created="2023-12-04T15:11:48.004">
    <ac:deMkLst xmlns:ac="http://schemas.microsoft.com/office/drawing/2013/main/command">
      <pc:docMk xmlns:pc="http://schemas.microsoft.com/office/powerpoint/2013/main/command"/>
      <pc:sldMk xmlns:pc="http://schemas.microsoft.com/office/powerpoint/2013/main/command" cId="2545986739" sldId="413"/>
      <ac:spMk id="9" creationId="{22D84BAD-F208-3070-AFE8-C34377602E7F}"/>
    </ac:deMkLst>
    <p188:txBody>
      <a:bodyPr/>
      <a:lstStyle/>
      <a:p>
        <a:r>
          <a:rPr lang="en-HK"/>
          <a:t>use theme color as block color?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AC5CD5-C042-E412-9EDC-F0B36182B910}"/>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HK"/>
          </a:p>
        </p:txBody>
      </p:sp>
      <p:sp>
        <p:nvSpPr>
          <p:cNvPr id="3" name="Date Placeholder 2">
            <a:extLst>
              <a:ext uri="{FF2B5EF4-FFF2-40B4-BE49-F238E27FC236}">
                <a16:creationId xmlns:a16="http://schemas.microsoft.com/office/drawing/2014/main" id="{EEEB0BB3-864A-A8E5-A6B3-9C868780E356}"/>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C26E47-249B-4806-8891-A7AF11FB9FFD}" type="datetimeFigureOut">
              <a:rPr lang="en-HK" smtClean="0"/>
              <a:t>26/4/2024</a:t>
            </a:fld>
            <a:endParaRPr lang="en-HK"/>
          </a:p>
        </p:txBody>
      </p:sp>
      <p:sp>
        <p:nvSpPr>
          <p:cNvPr id="4" name="Footer Placeholder 3">
            <a:extLst>
              <a:ext uri="{FF2B5EF4-FFF2-40B4-BE49-F238E27FC236}">
                <a16:creationId xmlns:a16="http://schemas.microsoft.com/office/drawing/2014/main" id="{68FCAD14-1E9A-2BDD-1F55-04BCBD2A42F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HK"/>
          </a:p>
        </p:txBody>
      </p:sp>
    </p:spTree>
    <p:extLst>
      <p:ext uri="{BB962C8B-B14F-4D97-AF65-F5344CB8AC3E}">
        <p14:creationId xmlns:p14="http://schemas.microsoft.com/office/powerpoint/2010/main" val="3213545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ixabay.com/photos/piano-hand-playing-piano-keyboard-340255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66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02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256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14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Due to technical issues, the audio of piano playing for venue 1 &amp; 3 is in form of synthesized audio. </a:t>
            </a:r>
          </a:p>
          <a:p>
            <a:pPr marL="0" lvl="0" indent="0" algn="l" rtl="0">
              <a:spcBef>
                <a:spcPts val="0"/>
              </a:spcBef>
              <a:spcAft>
                <a:spcPts val="0"/>
              </a:spcAft>
              <a:buNone/>
            </a:pPr>
            <a:endParaRPr/>
          </a:p>
        </p:txBody>
      </p:sp>
    </p:spTree>
    <p:extLst>
      <p:ext uri="{BB962C8B-B14F-4D97-AF65-F5344CB8AC3E}">
        <p14:creationId xmlns:p14="http://schemas.microsoft.com/office/powerpoint/2010/main" val="3888928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97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457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673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045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941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a:t>motivation</a:t>
            </a:r>
            <a:endParaRPr/>
          </a:p>
        </p:txBody>
      </p:sp>
    </p:spTree>
    <p:extLst>
      <p:ext uri="{BB962C8B-B14F-4D97-AF65-F5344CB8AC3E}">
        <p14:creationId xmlns:p14="http://schemas.microsoft.com/office/powerpoint/2010/main" val="1116590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17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043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67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41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137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361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157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947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814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51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hlinkClick r:id="rId3"/>
              </a:rPr>
              <a:t>Piano Hand Playing - Free photo on Pixabay – Pixabay</a:t>
            </a:r>
            <a:r>
              <a:rPr lang="en-US"/>
              <a:t>  https://pixabay.com/photos/piano-hand-playing-piano-keyboard-3402552/ </a:t>
            </a:r>
          </a:p>
          <a:p>
            <a:pPr marL="0" lvl="0" indent="0" algn="l" rtl="0">
              <a:spcBef>
                <a:spcPts val="0"/>
              </a:spcBef>
              <a:spcAft>
                <a:spcPts val="0"/>
              </a:spcAft>
              <a:buNone/>
            </a:pPr>
            <a:r>
              <a:rPr lang="en-US"/>
              <a:t>have you ever learned to play an instrument before? </a:t>
            </a:r>
            <a:endParaRPr/>
          </a:p>
        </p:txBody>
      </p:sp>
    </p:spTree>
    <p:extLst>
      <p:ext uri="{BB962C8B-B14F-4D97-AF65-F5344CB8AC3E}">
        <p14:creationId xmlns:p14="http://schemas.microsoft.com/office/powerpoint/2010/main" val="2368528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459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951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16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715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030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827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731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592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549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59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361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394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005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6362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577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535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93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018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994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380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701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3339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7299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890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451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531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833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0296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9807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414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424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303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a:t>1m30s</a:t>
            </a:r>
            <a:endParaRPr/>
          </a:p>
        </p:txBody>
      </p:sp>
    </p:spTree>
    <p:extLst>
      <p:ext uri="{BB962C8B-B14F-4D97-AF65-F5344CB8AC3E}">
        <p14:creationId xmlns:p14="http://schemas.microsoft.com/office/powerpoint/2010/main" val="3843580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297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1506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6085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7877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5309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6785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9697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2796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6045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069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a18ca45c72_2_1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a18ca45c72_2_1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a:t>background knowledge instead</a:t>
            </a:r>
            <a:endParaRPr/>
          </a:p>
        </p:txBody>
      </p:sp>
    </p:spTree>
    <p:extLst>
      <p:ext uri="{BB962C8B-B14F-4D97-AF65-F5344CB8AC3E}">
        <p14:creationId xmlns:p14="http://schemas.microsoft.com/office/powerpoint/2010/main" val="37601565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0627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8477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926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1094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9280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6727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135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a8e9b3e232_0_95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a8e9b3e232_0_9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87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a:t>* </a:t>
            </a:r>
            <a:endParaRPr/>
          </a:p>
        </p:txBody>
      </p:sp>
    </p:spTree>
    <p:extLst>
      <p:ext uri="{BB962C8B-B14F-4D97-AF65-F5344CB8AC3E}">
        <p14:creationId xmlns:p14="http://schemas.microsoft.com/office/powerpoint/2010/main" val="250958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98c05f39a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a98c05f39a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a:t>add harmonics</a:t>
            </a:r>
            <a:endParaRPr/>
          </a:p>
        </p:txBody>
      </p:sp>
    </p:spTree>
    <p:extLst>
      <p:ext uri="{BB962C8B-B14F-4D97-AF65-F5344CB8AC3E}">
        <p14:creationId xmlns:p14="http://schemas.microsoft.com/office/powerpoint/2010/main" val="801401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11" name="Google Shape;11;p2"/>
          <p:cNvSpPr/>
          <p:nvPr/>
        </p:nvSpPr>
        <p:spPr>
          <a:xfrm rot="10800000">
            <a:off x="457475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txBox="1">
            <a:spLocks noGrp="1"/>
          </p:cNvSpPr>
          <p:nvPr>
            <p:ph type="title"/>
          </p:nvPr>
        </p:nvSpPr>
        <p:spPr>
          <a:xfrm>
            <a:off x="713225" y="1096800"/>
            <a:ext cx="4008300" cy="24534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50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 name="Google Shape;10;p2"/>
          <p:cNvSpPr txBox="1">
            <a:spLocks noGrp="1"/>
          </p:cNvSpPr>
          <p:nvPr>
            <p:ph type="subTitle" idx="1"/>
          </p:nvPr>
        </p:nvSpPr>
        <p:spPr>
          <a:xfrm>
            <a:off x="713225" y="3550100"/>
            <a:ext cx="3861600" cy="3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sz="1400">
                <a:solidFill>
                  <a:schemeClr val="accent5"/>
                </a:solidFill>
              </a:defRPr>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a:endParaRPr/>
          </a:p>
        </p:txBody>
      </p:sp>
      <p:sp>
        <p:nvSpPr>
          <p:cNvPr id="5" name="Slide Number Placeholder 3">
            <a:extLst>
              <a:ext uri="{FF2B5EF4-FFF2-40B4-BE49-F238E27FC236}">
                <a16:creationId xmlns:a16="http://schemas.microsoft.com/office/drawing/2014/main" id="{6CFECA04-7BE6-4B94-5824-F0DA071E52D9}"/>
              </a:ext>
            </a:extLst>
          </p:cNvPr>
          <p:cNvSpPr txBox="1">
            <a:spLocks/>
          </p:cNvSpPr>
          <p:nvPr userDrawn="1"/>
        </p:nvSpPr>
        <p:spPr>
          <a:xfrm>
            <a:off x="7086600" y="4868863"/>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692C69AF-2F17-4034-A404-32F293779B92}" type="slidenum">
              <a:rPr lang="en-HK" smtClean="0"/>
              <a:pPr/>
              <a:t>‹#›</a:t>
            </a:fld>
            <a:endParaRPr lang="en-H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ExtraBold"/>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5" name="Group 4">
            <a:extLst>
              <a:ext uri="{FF2B5EF4-FFF2-40B4-BE49-F238E27FC236}">
                <a16:creationId xmlns:a16="http://schemas.microsoft.com/office/drawing/2014/main" id="{C421E65A-9378-492A-211E-0D837260F182}"/>
              </a:ext>
            </a:extLst>
          </p:cNvPr>
          <p:cNvGrpSpPr/>
          <p:nvPr userDrawn="1"/>
        </p:nvGrpSpPr>
        <p:grpSpPr>
          <a:xfrm>
            <a:off x="0" y="4805264"/>
            <a:ext cx="9144000" cy="338236"/>
            <a:chOff x="0" y="4805264"/>
            <a:chExt cx="9144000" cy="338236"/>
          </a:xfrm>
        </p:grpSpPr>
        <p:sp>
          <p:nvSpPr>
            <p:cNvPr id="2" name="Rectangle 1">
              <a:extLst>
                <a:ext uri="{FF2B5EF4-FFF2-40B4-BE49-F238E27FC236}">
                  <a16:creationId xmlns:a16="http://schemas.microsoft.com/office/drawing/2014/main" id="{1F891FE2-CDD6-0794-28E7-D4F3869761A8}"/>
                </a:ext>
              </a:extLst>
            </p:cNvPr>
            <p:cNvSpPr/>
            <p:nvPr userDrawn="1"/>
          </p:nvSpPr>
          <p:spPr>
            <a:xfrm>
              <a:off x="0" y="4805264"/>
              <a:ext cx="9144000" cy="3382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 name="Google Shape;26;p5">
              <a:extLst>
                <a:ext uri="{FF2B5EF4-FFF2-40B4-BE49-F238E27FC236}">
                  <a16:creationId xmlns:a16="http://schemas.microsoft.com/office/drawing/2014/main" id="{EC32C8E6-91AC-2F08-846A-F489B27421AD}"/>
                </a:ext>
              </a:extLst>
            </p:cNvPr>
            <p:cNvSpPr txBox="1">
              <a:spLocks/>
            </p:cNvSpPr>
            <p:nvPr userDrawn="1"/>
          </p:nvSpPr>
          <p:spPr>
            <a:xfrm>
              <a:off x="0" y="4805264"/>
              <a:ext cx="5805195" cy="3382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HK" sz="1200" i="0">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sp>
        <p:nvSpPr>
          <p:cNvPr id="8" name="Slide Number Placeholder 3">
            <a:extLst>
              <a:ext uri="{FF2B5EF4-FFF2-40B4-BE49-F238E27FC236}">
                <a16:creationId xmlns:a16="http://schemas.microsoft.com/office/drawing/2014/main" id="{6A156453-ECAB-B556-2FA5-308975C74CEE}"/>
              </a:ext>
            </a:extLst>
          </p:cNvPr>
          <p:cNvSpPr txBox="1">
            <a:spLocks/>
          </p:cNvSpPr>
          <p:nvPr userDrawn="1"/>
        </p:nvSpPr>
        <p:spPr>
          <a:xfrm>
            <a:off x="7086600" y="4868863"/>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692C69AF-2F17-4034-A404-32F293779B92}" type="slidenum">
              <a:rPr lang="en-HK" smtClean="0">
                <a:solidFill>
                  <a:schemeClr val="tx2"/>
                </a:solidFill>
              </a:rPr>
              <a:pPr/>
              <a:t>‹#›</a:t>
            </a:fld>
            <a:endParaRPr lang="en-HK">
              <a:solidFill>
                <a:schemeClr val="tx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ExtraBold"/>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5" name="Group 4">
            <a:extLst>
              <a:ext uri="{FF2B5EF4-FFF2-40B4-BE49-F238E27FC236}">
                <a16:creationId xmlns:a16="http://schemas.microsoft.com/office/drawing/2014/main" id="{C421E65A-9378-492A-211E-0D837260F182}"/>
              </a:ext>
            </a:extLst>
          </p:cNvPr>
          <p:cNvGrpSpPr/>
          <p:nvPr userDrawn="1"/>
        </p:nvGrpSpPr>
        <p:grpSpPr>
          <a:xfrm>
            <a:off x="0" y="4805264"/>
            <a:ext cx="9144000" cy="338236"/>
            <a:chOff x="0" y="4805264"/>
            <a:chExt cx="9144000" cy="338236"/>
          </a:xfrm>
        </p:grpSpPr>
        <p:sp>
          <p:nvSpPr>
            <p:cNvPr id="2" name="Rectangle 1">
              <a:extLst>
                <a:ext uri="{FF2B5EF4-FFF2-40B4-BE49-F238E27FC236}">
                  <a16:creationId xmlns:a16="http://schemas.microsoft.com/office/drawing/2014/main" id="{1F891FE2-CDD6-0794-28E7-D4F3869761A8}"/>
                </a:ext>
              </a:extLst>
            </p:cNvPr>
            <p:cNvSpPr/>
            <p:nvPr userDrawn="1"/>
          </p:nvSpPr>
          <p:spPr>
            <a:xfrm>
              <a:off x="0" y="4805264"/>
              <a:ext cx="9144000" cy="3382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 name="Google Shape;26;p5">
              <a:extLst>
                <a:ext uri="{FF2B5EF4-FFF2-40B4-BE49-F238E27FC236}">
                  <a16:creationId xmlns:a16="http://schemas.microsoft.com/office/drawing/2014/main" id="{EC32C8E6-91AC-2F08-846A-F489B27421AD}"/>
                </a:ext>
              </a:extLst>
            </p:cNvPr>
            <p:cNvSpPr txBox="1">
              <a:spLocks/>
            </p:cNvSpPr>
            <p:nvPr userDrawn="1"/>
          </p:nvSpPr>
          <p:spPr>
            <a:xfrm>
              <a:off x="0" y="4805264"/>
              <a:ext cx="5805195" cy="3382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HK" sz="1200" i="0">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sp>
        <p:nvSpPr>
          <p:cNvPr id="8" name="Slide Number Placeholder 3">
            <a:extLst>
              <a:ext uri="{FF2B5EF4-FFF2-40B4-BE49-F238E27FC236}">
                <a16:creationId xmlns:a16="http://schemas.microsoft.com/office/drawing/2014/main" id="{6A156453-ECAB-B556-2FA5-308975C74CEE}"/>
              </a:ext>
            </a:extLst>
          </p:cNvPr>
          <p:cNvSpPr txBox="1">
            <a:spLocks/>
          </p:cNvSpPr>
          <p:nvPr userDrawn="1"/>
        </p:nvSpPr>
        <p:spPr>
          <a:xfrm>
            <a:off x="7086600" y="4868863"/>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692C69AF-2F17-4034-A404-32F293779B92}" type="slidenum">
              <a:rPr lang="en-HK" smtClean="0">
                <a:solidFill>
                  <a:schemeClr val="tx2"/>
                </a:solidFill>
              </a:rPr>
              <a:pPr/>
              <a:t>‹#›</a:t>
            </a:fld>
            <a:endParaRPr lang="en-HK">
              <a:solidFill>
                <a:schemeClr val="tx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35"/>
        <p:cNvGrpSpPr/>
        <p:nvPr/>
      </p:nvGrpSpPr>
      <p:grpSpPr>
        <a:xfrm>
          <a:off x="0" y="0"/>
          <a:ext cx="0" cy="0"/>
          <a:chOff x="0" y="0"/>
          <a:chExt cx="0" cy="0"/>
        </a:xfrm>
      </p:grpSpPr>
      <p:sp>
        <p:nvSpPr>
          <p:cNvPr id="36" name="Google Shape;36;p8"/>
          <p:cNvSpPr/>
          <p:nvPr/>
        </p:nvSpPr>
        <p:spPr>
          <a:xfrm rot="5400000">
            <a:off x="2134325" y="-143550"/>
            <a:ext cx="48663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7" name="Google Shape;37;p8"/>
          <p:cNvSpPr txBox="1">
            <a:spLocks noGrp="1"/>
          </p:cNvSpPr>
          <p:nvPr>
            <p:ph type="title"/>
          </p:nvPr>
        </p:nvSpPr>
        <p:spPr>
          <a:xfrm>
            <a:off x="2193775" y="1797800"/>
            <a:ext cx="4756500" cy="1395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000"/>
              <a:buNone/>
              <a:defRPr sz="60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 title and description">
    <p:spTree>
      <p:nvGrpSpPr>
        <p:cNvPr id="1" name="Shape 38"/>
        <p:cNvGrpSpPr/>
        <p:nvPr/>
      </p:nvGrpSpPr>
      <p:grpSpPr>
        <a:xfrm>
          <a:off x="0" y="0"/>
          <a:ext cx="0" cy="0"/>
          <a:chOff x="0" y="0"/>
          <a:chExt cx="0" cy="0"/>
        </a:xfrm>
      </p:grpSpPr>
      <p:grpSp>
        <p:nvGrpSpPr>
          <p:cNvPr id="2" name="Group 1">
            <a:extLst>
              <a:ext uri="{FF2B5EF4-FFF2-40B4-BE49-F238E27FC236}">
                <a16:creationId xmlns:a16="http://schemas.microsoft.com/office/drawing/2014/main" id="{2503ED63-6CC1-4F94-1AFA-21C1605325DE}"/>
              </a:ext>
            </a:extLst>
          </p:cNvPr>
          <p:cNvGrpSpPr/>
          <p:nvPr userDrawn="1"/>
        </p:nvGrpSpPr>
        <p:grpSpPr>
          <a:xfrm>
            <a:off x="0" y="4805264"/>
            <a:ext cx="9144000" cy="338236"/>
            <a:chOff x="0" y="4805264"/>
            <a:chExt cx="9144000" cy="338236"/>
          </a:xfrm>
        </p:grpSpPr>
        <p:sp>
          <p:nvSpPr>
            <p:cNvPr id="3" name="Rectangle 2">
              <a:extLst>
                <a:ext uri="{FF2B5EF4-FFF2-40B4-BE49-F238E27FC236}">
                  <a16:creationId xmlns:a16="http://schemas.microsoft.com/office/drawing/2014/main" id="{BC3133C3-DA03-97DF-0BD1-B9472046835A}"/>
                </a:ext>
              </a:extLst>
            </p:cNvPr>
            <p:cNvSpPr/>
            <p:nvPr userDrawn="1"/>
          </p:nvSpPr>
          <p:spPr>
            <a:xfrm>
              <a:off x="0" y="4805264"/>
              <a:ext cx="9144000" cy="3382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 name="Google Shape;26;p5">
              <a:extLst>
                <a:ext uri="{FF2B5EF4-FFF2-40B4-BE49-F238E27FC236}">
                  <a16:creationId xmlns:a16="http://schemas.microsoft.com/office/drawing/2014/main" id="{2C402386-A504-EA4B-07BC-1159C83B3687}"/>
                </a:ext>
              </a:extLst>
            </p:cNvPr>
            <p:cNvSpPr txBox="1">
              <a:spLocks/>
            </p:cNvSpPr>
            <p:nvPr userDrawn="1"/>
          </p:nvSpPr>
          <p:spPr>
            <a:xfrm>
              <a:off x="0" y="4805264"/>
              <a:ext cx="5805195" cy="3382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HK" sz="1200" i="0">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sp>
        <p:nvSpPr>
          <p:cNvPr id="39" name="Google Shape;39;p9"/>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9"/>
          <p:cNvSpPr txBox="1">
            <a:spLocks noGrp="1"/>
          </p:cNvSpPr>
          <p:nvPr>
            <p:ph type="subTitle" idx="1"/>
          </p:nvPr>
        </p:nvSpPr>
        <p:spPr>
          <a:xfrm>
            <a:off x="713225" y="1945371"/>
            <a:ext cx="3845400" cy="258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Char char="●"/>
              <a:defRPr sz="1400">
                <a:solidFill>
                  <a:schemeClr val="accent6"/>
                </a:solidFill>
              </a:defRPr>
            </a:lvl1pPr>
            <a:lvl2pPr lvl="1" rtl="0">
              <a:spcBef>
                <a:spcPts val="1600"/>
              </a:spcBef>
              <a:spcAft>
                <a:spcPts val="0"/>
              </a:spcAft>
              <a:buClr>
                <a:schemeClr val="accent2"/>
              </a:buClr>
              <a:buSzPts val="1400"/>
              <a:buChar char="○"/>
              <a:defRPr/>
            </a:lvl2pPr>
            <a:lvl3pPr lvl="2" rtl="0">
              <a:spcBef>
                <a:spcPts val="1600"/>
              </a:spcBef>
              <a:spcAft>
                <a:spcPts val="0"/>
              </a:spcAft>
              <a:buClr>
                <a:schemeClr val="accent2"/>
              </a:buClr>
              <a:buSzPts val="1400"/>
              <a:buChar char="■"/>
              <a:defRPr/>
            </a:lvl3pPr>
            <a:lvl4pPr lvl="3" rtl="0">
              <a:spcBef>
                <a:spcPts val="1600"/>
              </a:spcBef>
              <a:spcAft>
                <a:spcPts val="0"/>
              </a:spcAft>
              <a:buClr>
                <a:schemeClr val="accent2"/>
              </a:buClr>
              <a:buSzPts val="1400"/>
              <a:buChar char="●"/>
              <a:defRPr/>
            </a:lvl4pPr>
            <a:lvl5pPr lvl="4" rtl="0">
              <a:spcBef>
                <a:spcPts val="1600"/>
              </a:spcBef>
              <a:spcAft>
                <a:spcPts val="0"/>
              </a:spcAft>
              <a:buClr>
                <a:schemeClr val="accent2"/>
              </a:buClr>
              <a:buSzPts val="1400"/>
              <a:buChar char="○"/>
              <a:defRPr/>
            </a:lvl5pPr>
            <a:lvl6pPr lvl="5" rtl="0">
              <a:spcBef>
                <a:spcPts val="1600"/>
              </a:spcBef>
              <a:spcAft>
                <a:spcPts val="0"/>
              </a:spcAft>
              <a:buClr>
                <a:schemeClr val="accent2"/>
              </a:buClr>
              <a:buSzPts val="1400"/>
              <a:buChar char="■"/>
              <a:defRPr/>
            </a:lvl6pPr>
            <a:lvl7pPr lvl="6" rtl="0">
              <a:spcBef>
                <a:spcPts val="1600"/>
              </a:spcBef>
              <a:spcAft>
                <a:spcPts val="0"/>
              </a:spcAft>
              <a:buClr>
                <a:schemeClr val="accent2"/>
              </a:buClr>
              <a:buSzPts val="1400"/>
              <a:buChar char="●"/>
              <a:defRPr/>
            </a:lvl7pPr>
            <a:lvl8pPr lvl="7" rtl="0">
              <a:spcBef>
                <a:spcPts val="1600"/>
              </a:spcBef>
              <a:spcAft>
                <a:spcPts val="0"/>
              </a:spcAft>
              <a:buClr>
                <a:schemeClr val="accent2"/>
              </a:buClr>
              <a:buSzPts val="1400"/>
              <a:buChar char="○"/>
              <a:defRPr/>
            </a:lvl8pPr>
            <a:lvl9pPr lvl="8" rtl="0">
              <a:spcBef>
                <a:spcPts val="1600"/>
              </a:spcBef>
              <a:spcAft>
                <a:spcPts val="1600"/>
              </a:spcAft>
              <a:buClr>
                <a:schemeClr val="accent2"/>
              </a:buClr>
              <a:buSzPts val="1400"/>
              <a:buChar char="■"/>
              <a:defRPr/>
            </a:lvl9pPr>
          </a:lstStyle>
          <a:p>
            <a:endParaRPr/>
          </a:p>
        </p:txBody>
      </p:sp>
      <p:sp>
        <p:nvSpPr>
          <p:cNvPr id="10" name="Slide Number Placeholder 3">
            <a:extLst>
              <a:ext uri="{FF2B5EF4-FFF2-40B4-BE49-F238E27FC236}">
                <a16:creationId xmlns:a16="http://schemas.microsoft.com/office/drawing/2014/main" id="{17A75180-A8D0-ADD7-5478-92EB211A5E27}"/>
              </a:ext>
            </a:extLst>
          </p:cNvPr>
          <p:cNvSpPr txBox="1">
            <a:spLocks/>
          </p:cNvSpPr>
          <p:nvPr userDrawn="1"/>
        </p:nvSpPr>
        <p:spPr>
          <a:xfrm>
            <a:off x="7086600" y="4868863"/>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692C69AF-2F17-4034-A404-32F293779B92}" type="slidenum">
              <a:rPr lang="en-HK" smtClean="0">
                <a:solidFill>
                  <a:schemeClr val="tx2"/>
                </a:solidFill>
              </a:rPr>
              <a:pPr/>
              <a:t>‹#›</a:t>
            </a:fld>
            <a:endParaRPr lang="en-HK">
              <a:solidFill>
                <a:schemeClr val="tx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47"/>
        <p:cNvGrpSpPr/>
        <p:nvPr/>
      </p:nvGrpSpPr>
      <p:grpSpPr>
        <a:xfrm>
          <a:off x="0" y="0"/>
          <a:ext cx="0" cy="0"/>
          <a:chOff x="0" y="0"/>
          <a:chExt cx="0" cy="0"/>
        </a:xfrm>
      </p:grpSpPr>
      <p:grpSp>
        <p:nvGrpSpPr>
          <p:cNvPr id="2" name="Group 1">
            <a:extLst>
              <a:ext uri="{FF2B5EF4-FFF2-40B4-BE49-F238E27FC236}">
                <a16:creationId xmlns:a16="http://schemas.microsoft.com/office/drawing/2014/main" id="{FC372F76-EEE1-B691-F33F-E1F3192B78B5}"/>
              </a:ext>
            </a:extLst>
          </p:cNvPr>
          <p:cNvGrpSpPr/>
          <p:nvPr userDrawn="1"/>
        </p:nvGrpSpPr>
        <p:grpSpPr>
          <a:xfrm>
            <a:off x="0" y="4805264"/>
            <a:ext cx="9144000" cy="338236"/>
            <a:chOff x="0" y="4805264"/>
            <a:chExt cx="9144000" cy="338236"/>
          </a:xfrm>
        </p:grpSpPr>
        <p:sp>
          <p:nvSpPr>
            <p:cNvPr id="3" name="Rectangle 2">
              <a:extLst>
                <a:ext uri="{FF2B5EF4-FFF2-40B4-BE49-F238E27FC236}">
                  <a16:creationId xmlns:a16="http://schemas.microsoft.com/office/drawing/2014/main" id="{7D7A9713-7272-B141-3F84-51B1718B155F}"/>
                </a:ext>
              </a:extLst>
            </p:cNvPr>
            <p:cNvSpPr/>
            <p:nvPr userDrawn="1"/>
          </p:nvSpPr>
          <p:spPr>
            <a:xfrm>
              <a:off x="0" y="4805264"/>
              <a:ext cx="9144000" cy="3382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 name="Google Shape;26;p5">
              <a:extLst>
                <a:ext uri="{FF2B5EF4-FFF2-40B4-BE49-F238E27FC236}">
                  <a16:creationId xmlns:a16="http://schemas.microsoft.com/office/drawing/2014/main" id="{D6E6C3A0-C17C-829E-E164-2C81E5278BE2}"/>
                </a:ext>
              </a:extLst>
            </p:cNvPr>
            <p:cNvSpPr txBox="1">
              <a:spLocks/>
            </p:cNvSpPr>
            <p:nvPr userDrawn="1"/>
          </p:nvSpPr>
          <p:spPr>
            <a:xfrm>
              <a:off x="0" y="4805264"/>
              <a:ext cx="5805195" cy="3382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HK" sz="1200" i="0">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sp>
        <p:nvSpPr>
          <p:cNvPr id="6" name="Slide Number Placeholder 3">
            <a:extLst>
              <a:ext uri="{FF2B5EF4-FFF2-40B4-BE49-F238E27FC236}">
                <a16:creationId xmlns:a16="http://schemas.microsoft.com/office/drawing/2014/main" id="{0D974E01-BA80-4D36-7173-340424E38E6F}"/>
              </a:ext>
            </a:extLst>
          </p:cNvPr>
          <p:cNvSpPr txBox="1">
            <a:spLocks/>
          </p:cNvSpPr>
          <p:nvPr userDrawn="1"/>
        </p:nvSpPr>
        <p:spPr>
          <a:xfrm>
            <a:off x="7086600" y="4868863"/>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692C69AF-2F17-4034-A404-32F293779B92}" type="slidenum">
              <a:rPr lang="en-HK" smtClean="0">
                <a:solidFill>
                  <a:schemeClr val="tx2"/>
                </a:solidFill>
              </a:rPr>
              <a:pPr/>
              <a:t>‹#›</a:t>
            </a:fld>
            <a:endParaRPr lang="en-HK">
              <a:solidFill>
                <a:schemeClr val="tx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grpSp>
        <p:nvGrpSpPr>
          <p:cNvPr id="2" name="Group 1">
            <a:extLst>
              <a:ext uri="{FF2B5EF4-FFF2-40B4-BE49-F238E27FC236}">
                <a16:creationId xmlns:a16="http://schemas.microsoft.com/office/drawing/2014/main" id="{FC372F76-EEE1-B691-F33F-E1F3192B78B5}"/>
              </a:ext>
            </a:extLst>
          </p:cNvPr>
          <p:cNvGrpSpPr/>
          <p:nvPr userDrawn="1"/>
        </p:nvGrpSpPr>
        <p:grpSpPr>
          <a:xfrm>
            <a:off x="0" y="4805264"/>
            <a:ext cx="9144000" cy="338236"/>
            <a:chOff x="0" y="4805264"/>
            <a:chExt cx="9144000" cy="338236"/>
          </a:xfrm>
        </p:grpSpPr>
        <p:sp>
          <p:nvSpPr>
            <p:cNvPr id="3" name="Rectangle 2">
              <a:extLst>
                <a:ext uri="{FF2B5EF4-FFF2-40B4-BE49-F238E27FC236}">
                  <a16:creationId xmlns:a16="http://schemas.microsoft.com/office/drawing/2014/main" id="{7D7A9713-7272-B141-3F84-51B1718B155F}"/>
                </a:ext>
              </a:extLst>
            </p:cNvPr>
            <p:cNvSpPr/>
            <p:nvPr userDrawn="1"/>
          </p:nvSpPr>
          <p:spPr>
            <a:xfrm>
              <a:off x="0" y="4805264"/>
              <a:ext cx="9144000" cy="3382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 name="Google Shape;26;p5">
              <a:extLst>
                <a:ext uri="{FF2B5EF4-FFF2-40B4-BE49-F238E27FC236}">
                  <a16:creationId xmlns:a16="http://schemas.microsoft.com/office/drawing/2014/main" id="{D6E6C3A0-C17C-829E-E164-2C81E5278BE2}"/>
                </a:ext>
              </a:extLst>
            </p:cNvPr>
            <p:cNvSpPr txBox="1">
              <a:spLocks/>
            </p:cNvSpPr>
            <p:nvPr userDrawn="1"/>
          </p:nvSpPr>
          <p:spPr>
            <a:xfrm>
              <a:off x="0" y="4805264"/>
              <a:ext cx="5805195" cy="3382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160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HK" sz="1200" i="0">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sp>
        <p:nvSpPr>
          <p:cNvPr id="6" name="Slide Number Placeholder 3">
            <a:extLst>
              <a:ext uri="{FF2B5EF4-FFF2-40B4-BE49-F238E27FC236}">
                <a16:creationId xmlns:a16="http://schemas.microsoft.com/office/drawing/2014/main" id="{0D974E01-BA80-4D36-7173-340424E38E6F}"/>
              </a:ext>
            </a:extLst>
          </p:cNvPr>
          <p:cNvSpPr txBox="1">
            <a:spLocks/>
          </p:cNvSpPr>
          <p:nvPr userDrawn="1"/>
        </p:nvSpPr>
        <p:spPr>
          <a:xfrm>
            <a:off x="7086600" y="4868863"/>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692C69AF-2F17-4034-A404-32F293779B92}" type="slidenum">
              <a:rPr lang="en-HK" smtClean="0">
                <a:solidFill>
                  <a:schemeClr val="tx2"/>
                </a:solidFill>
              </a:rPr>
              <a:pPr/>
              <a:t>‹#›</a:t>
            </a:fld>
            <a:endParaRPr lang="en-HK">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1"/>
        </a:solidFill>
        <a:effectLst/>
      </p:bgPr>
    </p:bg>
    <p:spTree>
      <p:nvGrpSpPr>
        <p:cNvPr id="1" name="Shape 169"/>
        <p:cNvGrpSpPr/>
        <p:nvPr/>
      </p:nvGrpSpPr>
      <p:grpSpPr>
        <a:xfrm>
          <a:off x="0" y="0"/>
          <a:ext cx="0" cy="0"/>
          <a:chOff x="0" y="0"/>
          <a:chExt cx="0" cy="0"/>
        </a:xfrm>
      </p:grpSpPr>
      <p:sp>
        <p:nvSpPr>
          <p:cNvPr id="170" name="Google Shape;170;p28"/>
          <p:cNvSpPr/>
          <p:nvPr/>
        </p:nvSpPr>
        <p:spPr>
          <a:xfrm rot="10800000">
            <a:off x="4574750" y="-1700"/>
            <a:ext cx="4582500" cy="5149800"/>
          </a:xfrm>
          <a:prstGeom prst="homePlate">
            <a:avLst>
              <a:gd name="adj" fmla="val 1639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5" name="Slide Number Placeholder 3">
            <a:extLst>
              <a:ext uri="{FF2B5EF4-FFF2-40B4-BE49-F238E27FC236}">
                <a16:creationId xmlns:a16="http://schemas.microsoft.com/office/drawing/2014/main" id="{01530FA8-2D28-620B-8D91-740F061794C2}"/>
              </a:ext>
            </a:extLst>
          </p:cNvPr>
          <p:cNvSpPr txBox="1">
            <a:spLocks/>
          </p:cNvSpPr>
          <p:nvPr userDrawn="1"/>
        </p:nvSpPr>
        <p:spPr>
          <a:xfrm>
            <a:off x="7086600" y="4868863"/>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692C69AF-2F17-4034-A404-32F293779B92}" type="slidenum">
              <a:rPr lang="en-HK" smtClean="0">
                <a:solidFill>
                  <a:schemeClr val="tx2"/>
                </a:solidFill>
              </a:rPr>
              <a:pPr/>
              <a:t>‹#›</a:t>
            </a:fld>
            <a:endParaRPr lang="en-HK">
              <a:solidFill>
                <a:schemeClr val="tx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705" r:id="rId3"/>
    <p:sldLayoutId id="2147483654" r:id="rId4"/>
    <p:sldLayoutId id="2147483655" r:id="rId5"/>
    <p:sldLayoutId id="2147483658" r:id="rId6"/>
    <p:sldLayoutId id="2147483704"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5"/>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895">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82_A04722E8.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microsoft.com/office/2018/10/relationships/comments" Target="../comments/modernComment_14E_941DEC8A.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9D_97C0ACB3.xml"/><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83.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3.wav"/><Relationship Id="rId7" Type="http://schemas.openxmlformats.org/officeDocument/2006/relationships/image" Target="../media/image88.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53.xml"/><Relationship Id="rId5" Type="http://schemas.openxmlformats.org/officeDocument/2006/relationships/slideLayout" Target="../slideLayouts/slideLayout2.xml"/><Relationship Id="rId4" Type="http://schemas.openxmlformats.org/officeDocument/2006/relationships/audio" Target="../media/media3.wav"/><Relationship Id="rId9"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05.png"/><Relationship Id="rId5" Type="http://schemas.openxmlformats.org/officeDocument/2006/relationships/image" Target="../media/image18.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2.png"/><Relationship Id="rId5" Type="http://schemas.openxmlformats.org/officeDocument/2006/relationships/image" Target="../media/image115.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62_C66B196B.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8.png"/><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542242" y="766596"/>
            <a:ext cx="4008300" cy="24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a:solidFill>
                  <a:schemeClr val="tx1">
                    <a:lumMod val="65000"/>
                    <a:lumOff val="35000"/>
                  </a:schemeClr>
                </a:solidFill>
              </a:rPr>
              <a:t>CJC2302</a:t>
            </a:r>
            <a:br>
              <a:rPr lang="en-GB" sz="4800">
                <a:solidFill>
                  <a:schemeClr val="accent6"/>
                </a:solidFill>
              </a:rPr>
            </a:br>
            <a:r>
              <a:rPr lang="en-GB" sz="4400">
                <a:solidFill>
                  <a:schemeClr val="accent6">
                    <a:lumMod val="75000"/>
                  </a:schemeClr>
                </a:solidFill>
              </a:rPr>
              <a:t>Smart Music Teacher</a:t>
            </a:r>
            <a:endParaRPr lang="en-GB" sz="4800">
              <a:solidFill>
                <a:schemeClr val="accent6">
                  <a:lumMod val="75000"/>
                </a:schemeClr>
              </a:solidFill>
            </a:endParaRPr>
          </a:p>
        </p:txBody>
      </p:sp>
      <p:sp>
        <p:nvSpPr>
          <p:cNvPr id="180" name="Google Shape;180;p31"/>
          <p:cNvSpPr txBox="1">
            <a:spLocks noGrp="1"/>
          </p:cNvSpPr>
          <p:nvPr>
            <p:ph type="subTitle" idx="1"/>
          </p:nvPr>
        </p:nvSpPr>
        <p:spPr>
          <a:xfrm>
            <a:off x="542242" y="2812394"/>
            <a:ext cx="3861600" cy="1646213"/>
          </a:xfrm>
          <a:prstGeom prst="rect">
            <a:avLst/>
          </a:prstGeom>
        </p:spPr>
        <p:txBody>
          <a:bodyPr spcFirstLastPara="1" wrap="square" lIns="91425" tIns="91425" rIns="91425" bIns="91425" anchor="t" anchorCtr="0">
            <a:noAutofit/>
          </a:bodyPr>
          <a:lstStyle/>
          <a:p>
            <a:pPr marL="0" indent="0"/>
            <a:r>
              <a:rPr lang="en-HK" sz="1800" b="1">
                <a:solidFill>
                  <a:schemeClr val="accent6"/>
                </a:solidFill>
              </a:rPr>
              <a:t>Supervisor: Dr. CHAU Chuck-jee</a:t>
            </a:r>
            <a:endParaRPr lang="en" sz="1800" b="1">
              <a:solidFill>
                <a:schemeClr val="accent6"/>
              </a:solidFill>
            </a:endParaRPr>
          </a:p>
          <a:p>
            <a:pPr marL="0" lvl="0" indent="0" algn="l" rtl="0">
              <a:spcBef>
                <a:spcPts val="0"/>
              </a:spcBef>
              <a:buNone/>
            </a:pPr>
            <a:endParaRPr lang="en">
              <a:solidFill>
                <a:schemeClr val="accent6"/>
              </a:solidFill>
            </a:endParaRPr>
          </a:p>
          <a:p>
            <a:pPr marL="0" lvl="0" indent="0" algn="l" rtl="0">
              <a:lnSpc>
                <a:spcPct val="150000"/>
              </a:lnSpc>
              <a:spcBef>
                <a:spcPts val="0"/>
              </a:spcBef>
              <a:buNone/>
            </a:pPr>
            <a:r>
              <a:rPr lang="en">
                <a:solidFill>
                  <a:schemeClr val="tx1">
                    <a:lumMod val="65000"/>
                    <a:lumOff val="35000"/>
                  </a:schemeClr>
                </a:solidFill>
              </a:rPr>
              <a:t>CHENG Tsz Ying, Christy (1155157686)</a:t>
            </a:r>
          </a:p>
          <a:p>
            <a:pPr marL="0" lvl="0" indent="0" algn="l" rtl="0">
              <a:lnSpc>
                <a:spcPct val="150000"/>
              </a:lnSpc>
              <a:spcBef>
                <a:spcPts val="0"/>
              </a:spcBef>
              <a:buNone/>
            </a:pPr>
            <a:r>
              <a:rPr lang="en">
                <a:solidFill>
                  <a:schemeClr val="tx1">
                    <a:lumMod val="65000"/>
                    <a:lumOff val="35000"/>
                  </a:schemeClr>
                </a:solidFill>
              </a:rPr>
              <a:t>CHEUNG Chi Wang, Hugo (1155158048)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Music Representation - Audio</a:t>
            </a:r>
            <a:endParaRPr/>
          </a:p>
        </p:txBody>
      </p:sp>
      <p:sp>
        <p:nvSpPr>
          <p:cNvPr id="3" name="Right Arrow 4">
            <a:extLst>
              <a:ext uri="{FF2B5EF4-FFF2-40B4-BE49-F238E27FC236}">
                <a16:creationId xmlns:a16="http://schemas.microsoft.com/office/drawing/2014/main" id="{ED958E6C-9E08-45A8-E40E-1D31FA2EF06D}"/>
              </a:ext>
            </a:extLst>
          </p:cNvPr>
          <p:cNvSpPr/>
          <p:nvPr/>
        </p:nvSpPr>
        <p:spPr>
          <a:xfrm>
            <a:off x="4071252" y="2405145"/>
            <a:ext cx="832609" cy="20997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 name="TextBox 3">
            <a:extLst>
              <a:ext uri="{FF2B5EF4-FFF2-40B4-BE49-F238E27FC236}">
                <a16:creationId xmlns:a16="http://schemas.microsoft.com/office/drawing/2014/main" id="{BFB9808F-D0F0-3BB0-F620-447552AA53BD}"/>
              </a:ext>
            </a:extLst>
          </p:cNvPr>
          <p:cNvSpPr txBox="1"/>
          <p:nvPr/>
        </p:nvSpPr>
        <p:spPr>
          <a:xfrm>
            <a:off x="3839140" y="1861100"/>
            <a:ext cx="1296834" cy="523220"/>
          </a:xfrm>
          <a:prstGeom prst="rect">
            <a:avLst/>
          </a:prstGeom>
          <a:noFill/>
        </p:spPr>
        <p:txBody>
          <a:bodyPr wrap="square">
            <a:spAutoFit/>
          </a:bodyPr>
          <a:lstStyle/>
          <a:p>
            <a:pPr marL="0" indent="0" algn="ctr">
              <a:buClr>
                <a:schemeClr val="dk1"/>
              </a:buClr>
              <a:buSzPts val="1100"/>
              <a:buFont typeface="Arial"/>
              <a:buNone/>
            </a:pPr>
            <a:r>
              <a:rPr lang="en-GB">
                <a:solidFill>
                  <a:schemeClr val="accent6"/>
                </a:solidFill>
                <a:latin typeface="Roboto" panose="02000000000000000000" pitchFamily="2" charset="0"/>
                <a:ea typeface="Roboto" panose="02000000000000000000" pitchFamily="2" charset="0"/>
                <a:cs typeface="Roboto" panose="02000000000000000000" pitchFamily="2" charset="0"/>
              </a:rPr>
              <a:t>Fourier Transform</a:t>
            </a:r>
          </a:p>
        </p:txBody>
      </p:sp>
      <p:sp>
        <p:nvSpPr>
          <p:cNvPr id="6" name="TextBox 5">
            <a:extLst>
              <a:ext uri="{FF2B5EF4-FFF2-40B4-BE49-F238E27FC236}">
                <a16:creationId xmlns:a16="http://schemas.microsoft.com/office/drawing/2014/main" id="{643A90EB-191F-9ADE-A096-99F2DB331CA4}"/>
              </a:ext>
            </a:extLst>
          </p:cNvPr>
          <p:cNvSpPr txBox="1"/>
          <p:nvPr/>
        </p:nvSpPr>
        <p:spPr>
          <a:xfrm>
            <a:off x="5493988" y="3648329"/>
            <a:ext cx="2823606" cy="307777"/>
          </a:xfrm>
          <a:prstGeom prst="rect">
            <a:avLst/>
          </a:prstGeom>
          <a:noFill/>
        </p:spPr>
        <p:txBody>
          <a:bodyPr wrap="square">
            <a:spAutoFit/>
          </a:bodyPr>
          <a:lstStyle/>
          <a:p>
            <a:pPr marL="0" indent="0" algn="ctr">
              <a:buClr>
                <a:schemeClr val="dk1"/>
              </a:buClr>
              <a:buSzPts val="1100"/>
              <a:buFont typeface="Arial"/>
              <a:buNone/>
            </a:pPr>
            <a:r>
              <a:rPr lang="en-GB" b="1">
                <a:solidFill>
                  <a:schemeClr val="accent6"/>
                </a:solidFill>
                <a:latin typeface="Roboto" panose="02000000000000000000" pitchFamily="2" charset="0"/>
                <a:ea typeface="Roboto" panose="02000000000000000000" pitchFamily="2" charset="0"/>
                <a:cs typeface="Roboto" panose="02000000000000000000" pitchFamily="2" charset="0"/>
              </a:rPr>
              <a:t>Spectrogram</a:t>
            </a:r>
          </a:p>
        </p:txBody>
      </p:sp>
      <p:sp>
        <p:nvSpPr>
          <p:cNvPr id="8" name="Google Shape;2072;p55">
            <a:extLst>
              <a:ext uri="{FF2B5EF4-FFF2-40B4-BE49-F238E27FC236}">
                <a16:creationId xmlns:a16="http://schemas.microsoft.com/office/drawing/2014/main" id="{181E7104-C63F-1545-FD0F-8D2C9086FA8A}"/>
              </a:ext>
            </a:extLst>
          </p:cNvPr>
          <p:cNvSpPr txBox="1">
            <a:spLocks/>
          </p:cNvSpPr>
          <p:nvPr/>
        </p:nvSpPr>
        <p:spPr>
          <a:xfrm>
            <a:off x="5243996" y="3877552"/>
            <a:ext cx="332359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a:t>correspond to different notes played</a:t>
            </a:r>
          </a:p>
        </p:txBody>
      </p:sp>
      <p:pic>
        <p:nvPicPr>
          <p:cNvPr id="14" name="Picture 13" descr="A close-up of a graph&#10;&#10;Description automatically generated">
            <a:extLst>
              <a:ext uri="{FF2B5EF4-FFF2-40B4-BE49-F238E27FC236}">
                <a16:creationId xmlns:a16="http://schemas.microsoft.com/office/drawing/2014/main" id="{A6DCB1E0-E19B-8CDC-EA94-3F17C1673C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3728" y="1346948"/>
            <a:ext cx="3033866" cy="2275400"/>
          </a:xfrm>
          <a:prstGeom prst="rect">
            <a:avLst/>
          </a:prstGeom>
        </p:spPr>
      </p:pic>
      <p:grpSp>
        <p:nvGrpSpPr>
          <p:cNvPr id="10" name="Group 9">
            <a:extLst>
              <a:ext uri="{FF2B5EF4-FFF2-40B4-BE49-F238E27FC236}">
                <a16:creationId xmlns:a16="http://schemas.microsoft.com/office/drawing/2014/main" id="{DC5AD785-1A1D-CBCA-AC11-CEC33D95F419}"/>
              </a:ext>
            </a:extLst>
          </p:cNvPr>
          <p:cNvGrpSpPr/>
          <p:nvPr/>
        </p:nvGrpSpPr>
        <p:grpSpPr>
          <a:xfrm>
            <a:off x="638233" y="1537580"/>
            <a:ext cx="3183027" cy="2843934"/>
            <a:chOff x="638233" y="1438019"/>
            <a:chExt cx="3183027" cy="2843934"/>
          </a:xfrm>
        </p:grpSpPr>
        <p:sp>
          <p:nvSpPr>
            <p:cNvPr id="5" name="TextBox 4">
              <a:extLst>
                <a:ext uri="{FF2B5EF4-FFF2-40B4-BE49-F238E27FC236}">
                  <a16:creationId xmlns:a16="http://schemas.microsoft.com/office/drawing/2014/main" id="{7CAC43C8-F0AB-BF3C-BB34-B79F2EEB521D}"/>
                </a:ext>
              </a:extLst>
            </p:cNvPr>
            <p:cNvSpPr txBox="1"/>
            <p:nvPr/>
          </p:nvSpPr>
          <p:spPr>
            <a:xfrm>
              <a:off x="826408" y="3548769"/>
              <a:ext cx="2823606" cy="307777"/>
            </a:xfrm>
            <a:prstGeom prst="rect">
              <a:avLst/>
            </a:prstGeom>
            <a:noFill/>
          </p:spPr>
          <p:txBody>
            <a:bodyPr wrap="square">
              <a:spAutoFit/>
            </a:bodyPr>
            <a:lstStyle/>
            <a:p>
              <a:pPr marL="0" indent="0" algn="ctr">
                <a:buClr>
                  <a:schemeClr val="dk1"/>
                </a:buClr>
                <a:buSzPts val="1100"/>
                <a:buFont typeface="Arial"/>
                <a:buNone/>
              </a:pPr>
              <a:r>
                <a:rPr lang="en-GB" b="1">
                  <a:solidFill>
                    <a:schemeClr val="accent6"/>
                  </a:solidFill>
                  <a:latin typeface="Roboto" panose="02000000000000000000" pitchFamily="2" charset="0"/>
                  <a:ea typeface="Roboto" panose="02000000000000000000" pitchFamily="2" charset="0"/>
                  <a:cs typeface="Roboto" panose="02000000000000000000" pitchFamily="2" charset="0"/>
                </a:rPr>
                <a:t>Sound Wave</a:t>
              </a:r>
            </a:p>
          </p:txBody>
        </p:sp>
        <p:sp>
          <p:nvSpPr>
            <p:cNvPr id="7" name="Google Shape;2072;p55">
              <a:extLst>
                <a:ext uri="{FF2B5EF4-FFF2-40B4-BE49-F238E27FC236}">
                  <a16:creationId xmlns:a16="http://schemas.microsoft.com/office/drawing/2014/main" id="{69E13E91-40C0-DF3B-CB38-788EF5D18915}"/>
                </a:ext>
              </a:extLst>
            </p:cNvPr>
            <p:cNvSpPr txBox="1">
              <a:spLocks/>
            </p:cNvSpPr>
            <p:nvPr/>
          </p:nvSpPr>
          <p:spPr>
            <a:xfrm>
              <a:off x="991871" y="3782405"/>
              <a:ext cx="2492682"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a:t>many notes are played</a:t>
              </a:r>
            </a:p>
          </p:txBody>
        </p:sp>
        <p:pic>
          <p:nvPicPr>
            <p:cNvPr id="16" name="Picture 15" descr="A blue sound wave graph&#10;&#10;Description automatically generated">
              <a:extLst>
                <a:ext uri="{FF2B5EF4-FFF2-40B4-BE49-F238E27FC236}">
                  <a16:creationId xmlns:a16="http://schemas.microsoft.com/office/drawing/2014/main" id="{944FE1C6-C492-D96E-AD10-A47770F5822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9489"/>
            <a:stretch/>
          </p:blipFill>
          <p:spPr>
            <a:xfrm>
              <a:off x="638233" y="1438019"/>
              <a:ext cx="3183027" cy="2160754"/>
            </a:xfrm>
            <a:prstGeom prst="rect">
              <a:avLst/>
            </a:prstGeom>
          </p:spPr>
        </p:pic>
      </p:grpSp>
      <p:sp>
        <p:nvSpPr>
          <p:cNvPr id="2" name="TextBox 1">
            <a:extLst>
              <a:ext uri="{FF2B5EF4-FFF2-40B4-BE49-F238E27FC236}">
                <a16:creationId xmlns:a16="http://schemas.microsoft.com/office/drawing/2014/main" id="{AB2894FE-AC42-26F5-59C3-AA95E67586BA}"/>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Background</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Data Collection | Solution | Result | Conclusion</a:t>
            </a:r>
          </a:p>
        </p:txBody>
      </p:sp>
      <p:sp>
        <p:nvSpPr>
          <p:cNvPr id="9" name="Google Shape;2072;p55">
            <a:extLst>
              <a:ext uri="{FF2B5EF4-FFF2-40B4-BE49-F238E27FC236}">
                <a16:creationId xmlns:a16="http://schemas.microsoft.com/office/drawing/2014/main" id="{00D03F85-E98B-3322-8B53-D56F04DA2623}"/>
              </a:ext>
            </a:extLst>
          </p:cNvPr>
          <p:cNvSpPr txBox="1">
            <a:spLocks/>
          </p:cNvSpPr>
          <p:nvPr/>
        </p:nvSpPr>
        <p:spPr>
          <a:xfrm>
            <a:off x="2077837" y="937451"/>
            <a:ext cx="498827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600"/>
              <a:t>Extending to a piece of music</a:t>
            </a:r>
          </a:p>
        </p:txBody>
      </p:sp>
    </p:spTree>
    <p:extLst>
      <p:ext uri="{BB962C8B-B14F-4D97-AF65-F5344CB8AC3E}">
        <p14:creationId xmlns:p14="http://schemas.microsoft.com/office/powerpoint/2010/main" val="26890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8" grpId="0"/>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2193750" y="1388922"/>
            <a:ext cx="4756500"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6"/>
                </a:solidFill>
              </a:rPr>
              <a:t>3 </a:t>
            </a:r>
            <a:br>
              <a:rPr lang="en-GB">
                <a:solidFill>
                  <a:schemeClr val="accent6"/>
                </a:solidFill>
              </a:rPr>
            </a:br>
            <a:r>
              <a:rPr lang="en-GB">
                <a:solidFill>
                  <a:schemeClr val="accent6"/>
                </a:solidFill>
              </a:rPr>
              <a:t>Data Collection</a:t>
            </a:r>
          </a:p>
        </p:txBody>
      </p:sp>
    </p:spTree>
    <p:extLst>
      <p:ext uri="{BB962C8B-B14F-4D97-AF65-F5344CB8AC3E}">
        <p14:creationId xmlns:p14="http://schemas.microsoft.com/office/powerpoint/2010/main" val="323486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Collected Data</a:t>
            </a:r>
            <a:endParaRPr/>
          </a:p>
        </p:txBody>
      </p:sp>
      <p:sp>
        <p:nvSpPr>
          <p:cNvPr id="4" name="Rounded Rectangle 3">
            <a:extLst>
              <a:ext uri="{FF2B5EF4-FFF2-40B4-BE49-F238E27FC236}">
                <a16:creationId xmlns:a16="http://schemas.microsoft.com/office/drawing/2014/main" id="{F8283A76-3A1A-94D4-9EFD-4EEA82BBBAA2}"/>
              </a:ext>
            </a:extLst>
          </p:cNvPr>
          <p:cNvSpPr/>
          <p:nvPr/>
        </p:nvSpPr>
        <p:spPr>
          <a:xfrm>
            <a:off x="1194878" y="1113182"/>
            <a:ext cx="3228229" cy="3249622"/>
          </a:xfrm>
          <a:prstGeom prst="roundRect">
            <a:avLst/>
          </a:prstGeom>
          <a:solidFill>
            <a:schemeClr val="accent1">
              <a:lumMod val="60000"/>
              <a:lumOff val="4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5" name="Rounded Rectangle 4">
            <a:extLst>
              <a:ext uri="{FF2B5EF4-FFF2-40B4-BE49-F238E27FC236}">
                <a16:creationId xmlns:a16="http://schemas.microsoft.com/office/drawing/2014/main" id="{6E2BD76A-AE4D-1621-3B0E-7195FC0087DA}"/>
              </a:ext>
            </a:extLst>
          </p:cNvPr>
          <p:cNvSpPr/>
          <p:nvPr/>
        </p:nvSpPr>
        <p:spPr>
          <a:xfrm>
            <a:off x="4627209" y="1099674"/>
            <a:ext cx="3228229" cy="3256376"/>
          </a:xfrm>
          <a:prstGeom prst="roundRect">
            <a:avLst/>
          </a:prstGeom>
          <a:solidFill>
            <a:schemeClr val="accent4">
              <a:lumMod val="60000"/>
              <a:lumOff val="4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7" name="Picture 6" descr="A sheet music with many notes&#10;&#10;Description automatically generated">
            <a:extLst>
              <a:ext uri="{FF2B5EF4-FFF2-40B4-BE49-F238E27FC236}">
                <a16:creationId xmlns:a16="http://schemas.microsoft.com/office/drawing/2014/main" id="{AB41AECF-E0FD-6C5E-285C-BB4ACDE7DD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64504" y="1451371"/>
            <a:ext cx="1273820" cy="1441323"/>
          </a:xfrm>
          <a:prstGeom prst="rect">
            <a:avLst/>
          </a:prstGeom>
        </p:spPr>
      </p:pic>
      <p:pic>
        <p:nvPicPr>
          <p:cNvPr id="9" name="Picture 8" descr="A person playing a piano&#10;&#10;Description automatically generated">
            <a:extLst>
              <a:ext uri="{FF2B5EF4-FFF2-40B4-BE49-F238E27FC236}">
                <a16:creationId xmlns:a16="http://schemas.microsoft.com/office/drawing/2014/main" id="{7EC3C9F0-9860-BBC0-A0A2-03590C831E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01127" y="1475472"/>
            <a:ext cx="1981596" cy="1475060"/>
          </a:xfrm>
          <a:prstGeom prst="rect">
            <a:avLst/>
          </a:prstGeom>
        </p:spPr>
      </p:pic>
      <p:sp>
        <p:nvSpPr>
          <p:cNvPr id="10" name="Google Shape;2072;p55">
            <a:extLst>
              <a:ext uri="{FF2B5EF4-FFF2-40B4-BE49-F238E27FC236}">
                <a16:creationId xmlns:a16="http://schemas.microsoft.com/office/drawing/2014/main" id="{A8D18675-9ADB-52EB-FD87-CE2BBD783624}"/>
              </a:ext>
            </a:extLst>
          </p:cNvPr>
          <p:cNvSpPr txBox="1">
            <a:spLocks/>
          </p:cNvSpPr>
          <p:nvPr/>
        </p:nvSpPr>
        <p:spPr>
          <a:xfrm>
            <a:off x="1386989" y="1113182"/>
            <a:ext cx="281706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b="1">
                <a:solidFill>
                  <a:schemeClr val="accent6"/>
                </a:solidFill>
              </a:rPr>
              <a:t>Recording</a:t>
            </a:r>
          </a:p>
        </p:txBody>
      </p:sp>
      <p:sp>
        <p:nvSpPr>
          <p:cNvPr id="11" name="Google Shape;2072;p55">
            <a:extLst>
              <a:ext uri="{FF2B5EF4-FFF2-40B4-BE49-F238E27FC236}">
                <a16:creationId xmlns:a16="http://schemas.microsoft.com/office/drawing/2014/main" id="{A74E20CA-4C8B-0A80-B7BB-578FE49DBA85}"/>
              </a:ext>
            </a:extLst>
          </p:cNvPr>
          <p:cNvSpPr txBox="1">
            <a:spLocks/>
          </p:cNvSpPr>
          <p:nvPr/>
        </p:nvSpPr>
        <p:spPr>
          <a:xfrm>
            <a:off x="4860485" y="1106428"/>
            <a:ext cx="281706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b="1" err="1">
                <a:solidFill>
                  <a:schemeClr val="accent6"/>
                </a:solidFill>
              </a:rPr>
              <a:t>MuseScore</a:t>
            </a:r>
            <a:endParaRPr lang="en-GB" b="1">
              <a:solidFill>
                <a:schemeClr val="accent6"/>
              </a:solidFill>
            </a:endParaRPr>
          </a:p>
        </p:txBody>
      </p:sp>
      <p:pic>
        <p:nvPicPr>
          <p:cNvPr id="6" name="Picture 5">
            <a:extLst>
              <a:ext uri="{FF2B5EF4-FFF2-40B4-BE49-F238E27FC236}">
                <a16:creationId xmlns:a16="http://schemas.microsoft.com/office/drawing/2014/main" id="{9CEC8219-A80D-B8BA-9D60-D65AAB0DDE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8550" y="3219959"/>
            <a:ext cx="2430408" cy="879120"/>
          </a:xfrm>
          <a:prstGeom prst="rect">
            <a:avLst/>
          </a:prstGeom>
        </p:spPr>
      </p:pic>
      <p:sp>
        <p:nvSpPr>
          <p:cNvPr id="12" name="Google Shape;2072;p55">
            <a:extLst>
              <a:ext uri="{FF2B5EF4-FFF2-40B4-BE49-F238E27FC236}">
                <a16:creationId xmlns:a16="http://schemas.microsoft.com/office/drawing/2014/main" id="{F9B85829-132E-37C6-B1A9-24F2FFF56C4C}"/>
              </a:ext>
            </a:extLst>
          </p:cNvPr>
          <p:cNvSpPr txBox="1">
            <a:spLocks/>
          </p:cNvSpPr>
          <p:nvPr/>
        </p:nvSpPr>
        <p:spPr>
          <a:xfrm>
            <a:off x="4924688" y="2855998"/>
            <a:ext cx="281706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Piano score</a:t>
            </a:r>
          </a:p>
        </p:txBody>
      </p:sp>
      <p:sp>
        <p:nvSpPr>
          <p:cNvPr id="13" name="Google Shape;2072;p55">
            <a:extLst>
              <a:ext uri="{FF2B5EF4-FFF2-40B4-BE49-F238E27FC236}">
                <a16:creationId xmlns:a16="http://schemas.microsoft.com/office/drawing/2014/main" id="{74CCA077-2CA1-AFB2-C205-331A2E30E4ED}"/>
              </a:ext>
            </a:extLst>
          </p:cNvPr>
          <p:cNvSpPr txBox="1">
            <a:spLocks/>
          </p:cNvSpPr>
          <p:nvPr/>
        </p:nvSpPr>
        <p:spPr>
          <a:xfrm>
            <a:off x="4885221" y="4030062"/>
            <a:ext cx="281706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MIDI file</a:t>
            </a:r>
          </a:p>
        </p:txBody>
      </p:sp>
      <p:pic>
        <p:nvPicPr>
          <p:cNvPr id="14" name="Picture 13">
            <a:extLst>
              <a:ext uri="{FF2B5EF4-FFF2-40B4-BE49-F238E27FC236}">
                <a16:creationId xmlns:a16="http://schemas.microsoft.com/office/drawing/2014/main" id="{29F39A43-A9E6-68A3-7569-0B9AA5DA48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93788" y="3226713"/>
            <a:ext cx="2430408" cy="879120"/>
          </a:xfrm>
          <a:prstGeom prst="rect">
            <a:avLst/>
          </a:prstGeom>
        </p:spPr>
      </p:pic>
      <p:sp>
        <p:nvSpPr>
          <p:cNvPr id="15" name="Google Shape;2072;p55">
            <a:extLst>
              <a:ext uri="{FF2B5EF4-FFF2-40B4-BE49-F238E27FC236}">
                <a16:creationId xmlns:a16="http://schemas.microsoft.com/office/drawing/2014/main" id="{1300508B-CA14-43F3-0D6C-6B0D1B864813}"/>
              </a:ext>
            </a:extLst>
          </p:cNvPr>
          <p:cNvSpPr txBox="1">
            <a:spLocks/>
          </p:cNvSpPr>
          <p:nvPr/>
        </p:nvSpPr>
        <p:spPr>
          <a:xfrm>
            <a:off x="1398980" y="4030062"/>
            <a:ext cx="281706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MIDI file</a:t>
            </a:r>
          </a:p>
        </p:txBody>
      </p:sp>
      <p:sp>
        <p:nvSpPr>
          <p:cNvPr id="16" name="Google Shape;2072;p55">
            <a:extLst>
              <a:ext uri="{FF2B5EF4-FFF2-40B4-BE49-F238E27FC236}">
                <a16:creationId xmlns:a16="http://schemas.microsoft.com/office/drawing/2014/main" id="{06788045-A707-53F6-2499-8A19CA6CEAFE}"/>
              </a:ext>
            </a:extLst>
          </p:cNvPr>
          <p:cNvSpPr txBox="1">
            <a:spLocks/>
          </p:cNvSpPr>
          <p:nvPr/>
        </p:nvSpPr>
        <p:spPr>
          <a:xfrm>
            <a:off x="1400459" y="2899448"/>
            <a:ext cx="281706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Video </a:t>
            </a:r>
          </a:p>
        </p:txBody>
      </p:sp>
      <p:sp>
        <p:nvSpPr>
          <p:cNvPr id="2" name="TextBox 1">
            <a:extLst>
              <a:ext uri="{FF2B5EF4-FFF2-40B4-BE49-F238E27FC236}">
                <a16:creationId xmlns:a16="http://schemas.microsoft.com/office/drawing/2014/main" id="{D1C41C14-BCF3-7FBA-88A5-6942EF050641}"/>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Data Collection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Solution | Result | Conclusion</a:t>
            </a:r>
          </a:p>
        </p:txBody>
      </p:sp>
    </p:spTree>
    <p:extLst>
      <p:ext uri="{BB962C8B-B14F-4D97-AF65-F5344CB8AC3E}">
        <p14:creationId xmlns:p14="http://schemas.microsoft.com/office/powerpoint/2010/main" val="166667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Data Recording</a:t>
            </a:r>
            <a:endParaRPr/>
          </a:p>
        </p:txBody>
      </p:sp>
      <p:pic>
        <p:nvPicPr>
          <p:cNvPr id="5" name="Picture 4" descr="A keyboard and microphone in a room&#10;&#10;Description automatically generated">
            <a:extLst>
              <a:ext uri="{FF2B5EF4-FFF2-40B4-BE49-F238E27FC236}">
                <a16:creationId xmlns:a16="http://schemas.microsoft.com/office/drawing/2014/main" id="{26793C93-1FBD-C05E-4E6C-3C823ACE9F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1810" y="1075541"/>
            <a:ext cx="2817066" cy="2992418"/>
          </a:xfrm>
          <a:prstGeom prst="rect">
            <a:avLst/>
          </a:prstGeom>
        </p:spPr>
      </p:pic>
      <p:pic>
        <p:nvPicPr>
          <p:cNvPr id="7" name="Picture 6" descr="A piano keyboard with a phone on it&#10;&#10;Description automatically generated">
            <a:extLst>
              <a:ext uri="{FF2B5EF4-FFF2-40B4-BE49-F238E27FC236}">
                <a16:creationId xmlns:a16="http://schemas.microsoft.com/office/drawing/2014/main" id="{436E3BC2-8DB7-03CD-D1BC-FAF0E53245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4051" y="1075541"/>
            <a:ext cx="3546848" cy="2992418"/>
          </a:xfrm>
          <a:prstGeom prst="rect">
            <a:avLst/>
          </a:prstGeom>
        </p:spPr>
      </p:pic>
      <p:sp>
        <p:nvSpPr>
          <p:cNvPr id="8" name="Google Shape;2072;p55">
            <a:extLst>
              <a:ext uri="{FF2B5EF4-FFF2-40B4-BE49-F238E27FC236}">
                <a16:creationId xmlns:a16="http://schemas.microsoft.com/office/drawing/2014/main" id="{4FFE5994-3A47-6054-7D42-581F84960646}"/>
              </a:ext>
            </a:extLst>
          </p:cNvPr>
          <p:cNvSpPr txBox="1">
            <a:spLocks noGrp="1"/>
          </p:cNvSpPr>
          <p:nvPr>
            <p:ph type="subTitle" idx="1"/>
          </p:nvPr>
        </p:nvSpPr>
        <p:spPr>
          <a:xfrm>
            <a:off x="1201810" y="4122750"/>
            <a:ext cx="2817066" cy="4995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Side view of the set up</a:t>
            </a:r>
          </a:p>
        </p:txBody>
      </p:sp>
      <p:sp>
        <p:nvSpPr>
          <p:cNvPr id="9" name="Google Shape;2072;p55">
            <a:extLst>
              <a:ext uri="{FF2B5EF4-FFF2-40B4-BE49-F238E27FC236}">
                <a16:creationId xmlns:a16="http://schemas.microsoft.com/office/drawing/2014/main" id="{F28375FB-4278-A6B4-3EDC-CBC796C36012}"/>
              </a:ext>
            </a:extLst>
          </p:cNvPr>
          <p:cNvSpPr txBox="1">
            <a:spLocks/>
          </p:cNvSpPr>
          <p:nvPr/>
        </p:nvSpPr>
        <p:spPr>
          <a:xfrm>
            <a:off x="5425277" y="4122750"/>
            <a:ext cx="281706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a:t>Top view of the set up</a:t>
            </a:r>
          </a:p>
        </p:txBody>
      </p:sp>
      <p:sp>
        <p:nvSpPr>
          <p:cNvPr id="3" name="TextBox 2">
            <a:extLst>
              <a:ext uri="{FF2B5EF4-FFF2-40B4-BE49-F238E27FC236}">
                <a16:creationId xmlns:a16="http://schemas.microsoft.com/office/drawing/2014/main" id="{BFD95ADE-5B54-7481-85C4-11B491CF94A0}"/>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Data Collection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Solution | Result | Conclusion</a:t>
            </a:r>
          </a:p>
        </p:txBody>
      </p:sp>
    </p:spTree>
    <p:extLst>
      <p:ext uri="{BB962C8B-B14F-4D97-AF65-F5344CB8AC3E}">
        <p14:creationId xmlns:p14="http://schemas.microsoft.com/office/powerpoint/2010/main" val="290928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Data Recording</a:t>
            </a:r>
            <a:endParaRPr/>
          </a:p>
        </p:txBody>
      </p:sp>
      <p:sp>
        <p:nvSpPr>
          <p:cNvPr id="8" name="Google Shape;2072;p55">
            <a:extLst>
              <a:ext uri="{FF2B5EF4-FFF2-40B4-BE49-F238E27FC236}">
                <a16:creationId xmlns:a16="http://schemas.microsoft.com/office/drawing/2014/main" id="{4FFE5994-3A47-6054-7D42-581F84960646}"/>
              </a:ext>
            </a:extLst>
          </p:cNvPr>
          <p:cNvSpPr txBox="1">
            <a:spLocks noGrp="1"/>
          </p:cNvSpPr>
          <p:nvPr>
            <p:ph type="subTitle" idx="1"/>
          </p:nvPr>
        </p:nvSpPr>
        <p:spPr>
          <a:xfrm>
            <a:off x="3163442" y="3103759"/>
            <a:ext cx="2817066" cy="4995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b="1"/>
              <a:t>Venue 2</a:t>
            </a:r>
            <a:br>
              <a:rPr lang="en-GB"/>
            </a:br>
            <a:r>
              <a:rPr lang="en-GB"/>
              <a:t>Studio of Parsons Music</a:t>
            </a:r>
          </a:p>
          <a:p>
            <a:pPr marL="0" lvl="0" indent="0" algn="ctr" rtl="0">
              <a:spcBef>
                <a:spcPts val="0"/>
              </a:spcBef>
              <a:spcAft>
                <a:spcPts val="0"/>
              </a:spcAft>
              <a:buClr>
                <a:schemeClr val="dk1"/>
              </a:buClr>
              <a:buSzPts val="1100"/>
              <a:buFont typeface="Arial"/>
              <a:buNone/>
            </a:pPr>
            <a:r>
              <a:rPr lang="en-GB"/>
              <a:t>(synthesized audio)</a:t>
            </a:r>
          </a:p>
        </p:txBody>
      </p:sp>
      <p:sp>
        <p:nvSpPr>
          <p:cNvPr id="9" name="Google Shape;2072;p55">
            <a:extLst>
              <a:ext uri="{FF2B5EF4-FFF2-40B4-BE49-F238E27FC236}">
                <a16:creationId xmlns:a16="http://schemas.microsoft.com/office/drawing/2014/main" id="{F28375FB-4278-A6B4-3EDC-CBC796C36012}"/>
              </a:ext>
            </a:extLst>
          </p:cNvPr>
          <p:cNvSpPr txBox="1">
            <a:spLocks/>
          </p:cNvSpPr>
          <p:nvPr/>
        </p:nvSpPr>
        <p:spPr>
          <a:xfrm>
            <a:off x="6108575" y="3103759"/>
            <a:ext cx="281706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b="1"/>
              <a:t>Venue 3</a:t>
            </a:r>
          </a:p>
          <a:p>
            <a:pPr marL="0" indent="0" algn="ctr">
              <a:buClr>
                <a:schemeClr val="dk1"/>
              </a:buClr>
              <a:buSzPts val="1100"/>
              <a:buFont typeface="Arial"/>
              <a:buNone/>
            </a:pPr>
            <a:r>
              <a:rPr lang="en-GB"/>
              <a:t>CUHK</a:t>
            </a:r>
          </a:p>
          <a:p>
            <a:pPr marL="0" indent="0" algn="ctr">
              <a:buClr>
                <a:schemeClr val="dk1"/>
              </a:buClr>
              <a:buSzPts val="1100"/>
              <a:buFont typeface="Arial"/>
              <a:buNone/>
            </a:pPr>
            <a:r>
              <a:rPr lang="en-GB"/>
              <a:t>(synthesized audio)</a:t>
            </a:r>
          </a:p>
        </p:txBody>
      </p:sp>
      <p:pic>
        <p:nvPicPr>
          <p:cNvPr id="3" name="Picture 2" descr="A person playing a piano&#10;&#10;Description automatically generated">
            <a:extLst>
              <a:ext uri="{FF2B5EF4-FFF2-40B4-BE49-F238E27FC236}">
                <a16:creationId xmlns:a16="http://schemas.microsoft.com/office/drawing/2014/main" id="{E20B8623-D5BA-F27F-C28C-11E66B66A1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5368" y="1538110"/>
            <a:ext cx="1966369" cy="1474777"/>
          </a:xfrm>
          <a:prstGeom prst="rect">
            <a:avLst/>
          </a:prstGeom>
        </p:spPr>
      </p:pic>
      <p:pic>
        <p:nvPicPr>
          <p:cNvPr id="6" name="Picture 5" descr="A person playing a piano&#10;&#10;Description automatically generated">
            <a:extLst>
              <a:ext uri="{FF2B5EF4-FFF2-40B4-BE49-F238E27FC236}">
                <a16:creationId xmlns:a16="http://schemas.microsoft.com/office/drawing/2014/main" id="{EAA092F2-EC9E-E317-79AD-90C0611B58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979" y="1542684"/>
            <a:ext cx="2621826" cy="1474777"/>
          </a:xfrm>
          <a:prstGeom prst="rect">
            <a:avLst/>
          </a:prstGeom>
        </p:spPr>
      </p:pic>
      <p:pic>
        <p:nvPicPr>
          <p:cNvPr id="11" name="Picture 10" descr="A person playing a piano&#10;&#10;Description automatically generated">
            <a:extLst>
              <a:ext uri="{FF2B5EF4-FFF2-40B4-BE49-F238E27FC236}">
                <a16:creationId xmlns:a16="http://schemas.microsoft.com/office/drawing/2014/main" id="{72A46778-8C0F-D797-4416-2B1B374B8E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6196" y="1525682"/>
            <a:ext cx="2621825" cy="1474777"/>
          </a:xfrm>
          <a:prstGeom prst="rect">
            <a:avLst/>
          </a:prstGeom>
        </p:spPr>
      </p:pic>
      <p:sp>
        <p:nvSpPr>
          <p:cNvPr id="2" name="Google Shape;2072;p55">
            <a:extLst>
              <a:ext uri="{FF2B5EF4-FFF2-40B4-BE49-F238E27FC236}">
                <a16:creationId xmlns:a16="http://schemas.microsoft.com/office/drawing/2014/main" id="{13A81F97-189F-EBBB-1B1F-3808A922720A}"/>
              </a:ext>
            </a:extLst>
          </p:cNvPr>
          <p:cNvSpPr txBox="1">
            <a:spLocks/>
          </p:cNvSpPr>
          <p:nvPr/>
        </p:nvSpPr>
        <p:spPr>
          <a:xfrm>
            <a:off x="218359" y="3093357"/>
            <a:ext cx="281706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b="1"/>
              <a:t>Venue 1</a:t>
            </a:r>
            <a:br>
              <a:rPr lang="en-GB"/>
            </a:br>
            <a:r>
              <a:rPr lang="en-GB"/>
              <a:t>CUHK</a:t>
            </a:r>
          </a:p>
          <a:p>
            <a:pPr marL="0" indent="0" algn="ctr">
              <a:buClr>
                <a:schemeClr val="dk1"/>
              </a:buClr>
              <a:buSzPts val="1100"/>
              <a:buFont typeface="Arial"/>
              <a:buNone/>
            </a:pPr>
            <a:r>
              <a:rPr lang="en-GB"/>
              <a:t>(recorded audio)</a:t>
            </a:r>
          </a:p>
        </p:txBody>
      </p:sp>
      <p:sp>
        <p:nvSpPr>
          <p:cNvPr id="4" name="TextBox 3">
            <a:extLst>
              <a:ext uri="{FF2B5EF4-FFF2-40B4-BE49-F238E27FC236}">
                <a16:creationId xmlns:a16="http://schemas.microsoft.com/office/drawing/2014/main" id="{4B3E9E61-B50E-D3C6-47B5-45449792C26E}"/>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Data Collection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Solution | Result | Conclusion</a:t>
            </a:r>
          </a:p>
        </p:txBody>
      </p:sp>
    </p:spTree>
    <p:extLst>
      <p:ext uri="{BB962C8B-B14F-4D97-AF65-F5344CB8AC3E}">
        <p14:creationId xmlns:p14="http://schemas.microsoft.com/office/powerpoint/2010/main" val="115182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dissolve">
                                      <p:cBhvr>
                                        <p:cTn id="10" dur="500"/>
                                        <p:tgtEl>
                                          <p:spTgt spid="8">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dissolve">
                                      <p:cBhvr>
                                        <p:cTn id="13" dur="500"/>
                                        <p:tgtEl>
                                          <p:spTgt spid="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591900" y="316987"/>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Piano Pieces</a:t>
            </a:r>
            <a:endParaRPr/>
          </a:p>
        </p:txBody>
      </p:sp>
      <p:sp>
        <p:nvSpPr>
          <p:cNvPr id="2" name="Google Shape;2072;p55">
            <a:extLst>
              <a:ext uri="{FF2B5EF4-FFF2-40B4-BE49-F238E27FC236}">
                <a16:creationId xmlns:a16="http://schemas.microsoft.com/office/drawing/2014/main" id="{08034EF6-AFE1-D0A6-8583-1BDD85D8DC10}"/>
              </a:ext>
            </a:extLst>
          </p:cNvPr>
          <p:cNvSpPr txBox="1">
            <a:spLocks noGrp="1"/>
          </p:cNvSpPr>
          <p:nvPr>
            <p:ph type="subTitle" idx="1"/>
          </p:nvPr>
        </p:nvSpPr>
        <p:spPr>
          <a:xfrm>
            <a:off x="432199" y="1940757"/>
            <a:ext cx="6481865" cy="731707"/>
          </a:xfrm>
          <a:prstGeom prst="rect">
            <a:avLst/>
          </a:prstGeom>
        </p:spPr>
        <p:txBody>
          <a:bodyPr spcFirstLastPara="1" wrap="square" lIns="91425" tIns="91425" rIns="91425" bIns="91425" anchor="t" anchorCtr="0">
            <a:noAutofit/>
          </a:bodyPr>
          <a:lstStyle/>
          <a:p>
            <a:pPr marL="457200" lvl="0" indent="-317500" algn="l" rtl="0">
              <a:spcBef>
                <a:spcPts val="0"/>
              </a:spcBef>
              <a:spcAft>
                <a:spcPts val="600"/>
              </a:spcAft>
              <a:buClr>
                <a:schemeClr val="dk1"/>
              </a:buClr>
              <a:buSzPts val="1400"/>
              <a:buChar char="●"/>
            </a:pPr>
            <a:r>
              <a:rPr lang="en-GB" sz="1600"/>
              <a:t>10 piano pieces are selected for testing </a:t>
            </a:r>
          </a:p>
          <a:p>
            <a:pPr marL="457200" lvl="0" indent="-317500" algn="l" rtl="0">
              <a:spcBef>
                <a:spcPts val="0"/>
              </a:spcBef>
              <a:spcAft>
                <a:spcPts val="600"/>
              </a:spcAft>
              <a:buClr>
                <a:schemeClr val="dk1"/>
              </a:buClr>
              <a:buSzPts val="1400"/>
              <a:buChar char="●"/>
            </a:pPr>
            <a:r>
              <a:rPr lang="en-GB" sz="1600"/>
              <a:t>Downloaded from </a:t>
            </a:r>
            <a:r>
              <a:rPr lang="en-GB" sz="1600" err="1"/>
              <a:t>MuseScore</a:t>
            </a:r>
            <a:endParaRPr lang="en-GB" sz="1600"/>
          </a:p>
        </p:txBody>
      </p:sp>
      <p:pic>
        <p:nvPicPr>
          <p:cNvPr id="8" name="Picture 7" descr="A sheet of music with a scale&#10;&#10;Description automatically generated">
            <a:extLst>
              <a:ext uri="{FF2B5EF4-FFF2-40B4-BE49-F238E27FC236}">
                <a16:creationId xmlns:a16="http://schemas.microsoft.com/office/drawing/2014/main" id="{F5B329DC-978E-3BDE-096C-134DBD62FE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1560" y="3657600"/>
            <a:ext cx="2886321" cy="955472"/>
          </a:xfrm>
          <a:prstGeom prst="rect">
            <a:avLst/>
          </a:prstGeom>
        </p:spPr>
      </p:pic>
      <p:pic>
        <p:nvPicPr>
          <p:cNvPr id="19" name="Picture 18" descr="A sheet music with many notes&#10;&#10;Description automatically generated">
            <a:extLst>
              <a:ext uri="{FF2B5EF4-FFF2-40B4-BE49-F238E27FC236}">
                <a16:creationId xmlns:a16="http://schemas.microsoft.com/office/drawing/2014/main" id="{46BDD964-E52D-FE4D-5CE9-5EED9F55169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54363" y="889687"/>
            <a:ext cx="1797737" cy="2477234"/>
          </a:xfrm>
          <a:prstGeom prst="rect">
            <a:avLst/>
          </a:prstGeom>
        </p:spPr>
      </p:pic>
      <p:sp>
        <p:nvSpPr>
          <p:cNvPr id="20" name="Google Shape;2072;p55">
            <a:extLst>
              <a:ext uri="{FF2B5EF4-FFF2-40B4-BE49-F238E27FC236}">
                <a16:creationId xmlns:a16="http://schemas.microsoft.com/office/drawing/2014/main" id="{E2E3D4D8-B5B5-0BAC-2897-182D1A34108E}"/>
              </a:ext>
            </a:extLst>
          </p:cNvPr>
          <p:cNvSpPr txBox="1">
            <a:spLocks/>
          </p:cNvSpPr>
          <p:nvPr/>
        </p:nvSpPr>
        <p:spPr>
          <a:xfrm>
            <a:off x="490219" y="2925893"/>
            <a:ext cx="6123123" cy="12862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spcAft>
                <a:spcPts val="600"/>
              </a:spcAft>
              <a:buClr>
                <a:schemeClr val="dk1"/>
              </a:buClr>
              <a:buSzPts val="1100"/>
              <a:buFont typeface="Arial"/>
              <a:buNone/>
            </a:pPr>
            <a:r>
              <a:rPr lang="en-GB" sz="1600" b="1"/>
              <a:t>Difficulty Encountered</a:t>
            </a:r>
          </a:p>
          <a:p>
            <a:pPr indent="-317500">
              <a:spcAft>
                <a:spcPts val="600"/>
              </a:spcAft>
              <a:buClr>
                <a:schemeClr val="dk1"/>
              </a:buClr>
            </a:pPr>
            <a:r>
              <a:rPr lang="en-GB" sz="1600"/>
              <a:t>Mismatch between MIDI data and piano score’s tempo</a:t>
            </a:r>
          </a:p>
          <a:p>
            <a:pPr indent="-317500">
              <a:spcAft>
                <a:spcPts val="600"/>
              </a:spcAft>
              <a:buClr>
                <a:schemeClr val="dk1"/>
              </a:buClr>
            </a:pPr>
            <a:r>
              <a:rPr lang="en-GB" sz="1600"/>
              <a:t>Remaking of MIDI is needed </a:t>
            </a:r>
            <a:r>
              <a:rPr lang="en-GB" sz="1600">
                <a:sym typeface="Wingdings" panose="05000000000000000000" pitchFamily="2" charset="2"/>
              </a:rPr>
              <a:t></a:t>
            </a:r>
            <a:r>
              <a:rPr lang="en-GB" sz="1600"/>
              <a:t> Time consuming</a:t>
            </a:r>
            <a:endParaRPr lang="en-GB" sz="1600" b="1"/>
          </a:p>
          <a:p>
            <a:pPr marL="0" indent="0">
              <a:spcAft>
                <a:spcPts val="600"/>
              </a:spcAft>
              <a:buClr>
                <a:schemeClr val="dk1"/>
              </a:buClr>
              <a:buSzPts val="1100"/>
              <a:buFont typeface="Arial"/>
              <a:buNone/>
            </a:pPr>
            <a:r>
              <a:rPr lang="en-GB" sz="1600"/>
              <a:t>Term 1: limit to 3 pieces + C Major Scale</a:t>
            </a:r>
          </a:p>
        </p:txBody>
      </p:sp>
      <p:sp>
        <p:nvSpPr>
          <p:cNvPr id="3" name="TextBox 2">
            <a:extLst>
              <a:ext uri="{FF2B5EF4-FFF2-40B4-BE49-F238E27FC236}">
                <a16:creationId xmlns:a16="http://schemas.microsoft.com/office/drawing/2014/main" id="{518E08C4-74FF-CE87-46A2-6481BC33DB51}"/>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Data Collection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Solution | Result | Conclusion</a:t>
            </a:r>
          </a:p>
        </p:txBody>
      </p:sp>
      <p:sp>
        <p:nvSpPr>
          <p:cNvPr id="4" name="Google Shape;2072;p55">
            <a:extLst>
              <a:ext uri="{FF2B5EF4-FFF2-40B4-BE49-F238E27FC236}">
                <a16:creationId xmlns:a16="http://schemas.microsoft.com/office/drawing/2014/main" id="{53BF954A-5E06-A4F9-56C4-56A6B24AE66C}"/>
              </a:ext>
            </a:extLst>
          </p:cNvPr>
          <p:cNvSpPr txBox="1">
            <a:spLocks/>
          </p:cNvSpPr>
          <p:nvPr/>
        </p:nvSpPr>
        <p:spPr>
          <a:xfrm>
            <a:off x="432199" y="1142397"/>
            <a:ext cx="6481865" cy="7947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Arial"/>
              <a:buNone/>
            </a:pPr>
            <a:r>
              <a:rPr lang="en-GB" sz="1600" b="1"/>
              <a:t>Purpose </a:t>
            </a:r>
          </a:p>
          <a:p>
            <a:pPr marL="0" indent="0">
              <a:buClr>
                <a:schemeClr val="dk1"/>
              </a:buClr>
              <a:buSzPts val="1100"/>
              <a:buFont typeface="Arial"/>
              <a:buNone/>
            </a:pPr>
            <a:r>
              <a:rPr lang="en-GB" sz="1600">
                <a:latin typeface="Arial" panose="020B0604020202020204" pitchFamily="34" charset="0"/>
              </a:rPr>
              <a:t>Facilitate development and evaluate performance </a:t>
            </a:r>
          </a:p>
        </p:txBody>
      </p:sp>
    </p:spTree>
    <p:extLst>
      <p:ext uri="{BB962C8B-B14F-4D97-AF65-F5344CB8AC3E}">
        <p14:creationId xmlns:p14="http://schemas.microsoft.com/office/powerpoint/2010/main" val="248498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Selected Piano Pieces</a:t>
            </a:r>
            <a:endParaRPr/>
          </a:p>
        </p:txBody>
      </p:sp>
      <p:graphicFrame>
        <p:nvGraphicFramePr>
          <p:cNvPr id="4" name="Table 3">
            <a:extLst>
              <a:ext uri="{FF2B5EF4-FFF2-40B4-BE49-F238E27FC236}">
                <a16:creationId xmlns:a16="http://schemas.microsoft.com/office/drawing/2014/main" id="{228C3227-35B6-C8E0-4BCA-CC0DC2129443}"/>
              </a:ext>
            </a:extLst>
          </p:cNvPr>
          <p:cNvGraphicFramePr>
            <a:graphicFrameLocks noGrp="1"/>
          </p:cNvGraphicFramePr>
          <p:nvPr>
            <p:extLst>
              <p:ext uri="{D42A27DB-BD31-4B8C-83A1-F6EECF244321}">
                <p14:modId xmlns:p14="http://schemas.microsoft.com/office/powerpoint/2010/main" val="2487531396"/>
              </p:ext>
            </p:extLst>
          </p:nvPr>
        </p:nvGraphicFramePr>
        <p:xfrm>
          <a:off x="1880458" y="1020750"/>
          <a:ext cx="5383033" cy="3520440"/>
        </p:xfrm>
        <a:graphic>
          <a:graphicData uri="http://schemas.openxmlformats.org/drawingml/2006/table">
            <a:tbl>
              <a:tblPr/>
              <a:tblGrid>
                <a:gridCol w="2178658">
                  <a:extLst>
                    <a:ext uri="{9D8B030D-6E8A-4147-A177-3AD203B41FA5}">
                      <a16:colId xmlns:a16="http://schemas.microsoft.com/office/drawing/2014/main" val="1522485475"/>
                    </a:ext>
                  </a:extLst>
                </a:gridCol>
                <a:gridCol w="995999">
                  <a:extLst>
                    <a:ext uri="{9D8B030D-6E8A-4147-A177-3AD203B41FA5}">
                      <a16:colId xmlns:a16="http://schemas.microsoft.com/office/drawing/2014/main" val="212294900"/>
                    </a:ext>
                  </a:extLst>
                </a:gridCol>
                <a:gridCol w="840752">
                  <a:extLst>
                    <a:ext uri="{9D8B030D-6E8A-4147-A177-3AD203B41FA5}">
                      <a16:colId xmlns:a16="http://schemas.microsoft.com/office/drawing/2014/main" val="1361787064"/>
                    </a:ext>
                  </a:extLst>
                </a:gridCol>
                <a:gridCol w="1367624">
                  <a:extLst>
                    <a:ext uri="{9D8B030D-6E8A-4147-A177-3AD203B41FA5}">
                      <a16:colId xmlns:a16="http://schemas.microsoft.com/office/drawing/2014/main" val="2412528812"/>
                    </a:ext>
                  </a:extLst>
                </a:gridCol>
              </a:tblGrid>
              <a:tr h="0">
                <a:tc>
                  <a:txBody>
                    <a:bodyPr/>
                    <a:lstStyle/>
                    <a:p>
                      <a:pPr marR="0" algn="l" rtl="0" fontAlgn="t">
                        <a:lnSpc>
                          <a:spcPct val="100000"/>
                        </a:lnSpc>
                        <a:spcBef>
                          <a:spcPts val="0"/>
                        </a:spcBef>
                        <a:spcAft>
                          <a:spcPts val="0"/>
                        </a:spcAft>
                        <a:buClr>
                          <a:srgbClr val="000000"/>
                        </a:buClr>
                        <a:buFont typeface="Arial"/>
                      </a:pPr>
                      <a:r>
                        <a:rPr lang="en-GB" sz="1050" b="1" i="0" u="none" strike="noStrike" cap="none">
                          <a:solidFill>
                            <a:srgbClr val="000000"/>
                          </a:solidFill>
                          <a:effectLst/>
                          <a:latin typeface="Roboto" panose="02000000000000000000" pitchFamily="2" charset="0"/>
                          <a:ea typeface="Roboto" panose="02000000000000000000" pitchFamily="2" charset="0"/>
                          <a:cs typeface="Roboto" panose="02000000000000000000" pitchFamily="2" charset="0"/>
                          <a:sym typeface="Arial"/>
                        </a:rPr>
                        <a:t>Name</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chemeClr val="accent1"/>
                    </a:solidFill>
                  </a:tcPr>
                </a:tc>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Difficulty</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chemeClr val="accent1"/>
                    </a:solidFill>
                  </a:tcPr>
                </a:tc>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Tempo</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chemeClr val="accent1"/>
                    </a:solidFill>
                  </a:tcPr>
                </a:tc>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Period</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3387519815"/>
                  </a:ext>
                </a:extLst>
              </a:tr>
              <a:tr h="0">
                <a:tc>
                  <a:txBody>
                    <a:bodyPr/>
                    <a:lstStyle/>
                    <a:p>
                      <a:pPr rtl="0" fontAlgn="t">
                        <a:spcBef>
                          <a:spcPts val="0"/>
                        </a:spcBef>
                        <a:spcAft>
                          <a:spcPts val="0"/>
                        </a:spcAft>
                      </a:pPr>
                      <a:r>
                        <a:rPr lang="en-GB" sz="1050" b="1">
                          <a:effectLst/>
                          <a:latin typeface="Roboto" panose="02000000000000000000" pitchFamily="2" charset="0"/>
                          <a:ea typeface="Roboto" panose="02000000000000000000" pitchFamily="2" charset="0"/>
                          <a:cs typeface="Roboto" panose="02000000000000000000" pitchFamily="2" charset="0"/>
                        </a:rPr>
                        <a:t>* C Major Scale</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a:effectLst/>
                          <a:latin typeface="Roboto" panose="02000000000000000000" pitchFamily="2" charset="0"/>
                          <a:ea typeface="Roboto" panose="02000000000000000000" pitchFamily="2" charset="0"/>
                          <a:cs typeface="Roboto" panose="02000000000000000000" pitchFamily="2" charset="0"/>
                        </a:rPr>
                        <a:t>Easy</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a:effectLst/>
                          <a:latin typeface="Roboto" panose="02000000000000000000" pitchFamily="2" charset="0"/>
                          <a:ea typeface="Roboto" panose="02000000000000000000" pitchFamily="2" charset="0"/>
                          <a:cs typeface="Roboto" panose="02000000000000000000" pitchFamily="2" charset="0"/>
                        </a:rPr>
                        <a:t>N/A</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a:effectLst/>
                          <a:latin typeface="Roboto" panose="02000000000000000000" pitchFamily="2" charset="0"/>
                          <a:ea typeface="Roboto" panose="02000000000000000000" pitchFamily="2" charset="0"/>
                          <a:cs typeface="Roboto" panose="02000000000000000000" pitchFamily="2" charset="0"/>
                        </a:rPr>
                        <a:t>N/A</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5440754"/>
                  </a:ext>
                </a:extLst>
              </a:tr>
              <a:tr h="0">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Twinkle Twinkle Little Star</a:t>
                      </a:r>
                      <a:endParaRPr lang="en-GB" sz="1050" b="1">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Easy</a:t>
                      </a:r>
                      <a:endParaRPr lang="en-GB" sz="1050" b="1">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Slow</a:t>
                      </a:r>
                      <a:endParaRPr lang="en-GB" sz="1050" b="1">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N/A </a:t>
                      </a:r>
                      <a:endParaRPr lang="en-GB" sz="1050" b="1">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8358374"/>
                  </a:ext>
                </a:extLst>
              </a:tr>
              <a:tr h="0">
                <a:tc>
                  <a:txBody>
                    <a:bodyPr/>
                    <a:lstStyle/>
                    <a:p>
                      <a:pPr rtl="0" fontAlgn="t">
                        <a:spcBef>
                          <a:spcPts val="0"/>
                        </a:spcBef>
                        <a:spcAft>
                          <a:spcPts val="0"/>
                        </a:spcAft>
                      </a:pPr>
                      <a:r>
                        <a:rPr lang="en-GB" sz="1050" b="1">
                          <a:effectLst/>
                          <a:latin typeface="Roboto" panose="02000000000000000000" pitchFamily="2" charset="0"/>
                          <a:ea typeface="Roboto" panose="02000000000000000000" pitchFamily="2" charset="0"/>
                          <a:cs typeface="Roboto" panose="02000000000000000000" pitchFamily="2" charset="0"/>
                        </a:rPr>
                        <a:t>* Mary Had a Little Lamb</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a:effectLst/>
                          <a:latin typeface="Roboto" panose="02000000000000000000" pitchFamily="2" charset="0"/>
                          <a:ea typeface="Roboto" panose="02000000000000000000" pitchFamily="2" charset="0"/>
                          <a:cs typeface="Roboto" panose="02000000000000000000" pitchFamily="2" charset="0"/>
                        </a:rPr>
                        <a:t>Easy</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a:effectLst/>
                          <a:latin typeface="Roboto" panose="02000000000000000000" pitchFamily="2" charset="0"/>
                          <a:ea typeface="Roboto" panose="02000000000000000000" pitchFamily="2" charset="0"/>
                          <a:cs typeface="Roboto" panose="02000000000000000000" pitchFamily="2" charset="0"/>
                        </a:rPr>
                        <a:t>Slow</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N/A </a:t>
                      </a:r>
                      <a:endParaRPr lang="en-GB" sz="1050" b="1">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8085008"/>
                  </a:ext>
                </a:extLst>
              </a:tr>
              <a:tr h="0">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Ode to Joy</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Easy</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Medium</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Classical - Romantic</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3001011"/>
                  </a:ext>
                </a:extLst>
              </a:tr>
              <a:tr h="0">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Minuet in D Minor</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Easy</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Medium</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Baroque</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768450"/>
                  </a:ext>
                </a:extLst>
              </a:tr>
              <a:tr h="0">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Canon in D </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Intermediate</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Medium</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Baroque</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951170"/>
                  </a:ext>
                </a:extLst>
              </a:tr>
              <a:tr h="0">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Air on the G String</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Intermediate</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Slow</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Baroque</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3008843"/>
                  </a:ext>
                </a:extLst>
              </a:tr>
              <a:tr h="0">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Für Elise</a:t>
                      </a:r>
                      <a:endParaRPr lang="en-GB" sz="1050" b="1">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Intermediate</a:t>
                      </a:r>
                      <a:endParaRPr lang="en-GB" sz="1050" b="1">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Fast</a:t>
                      </a:r>
                      <a:endParaRPr lang="en-GB" sz="1050" b="1">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Romantic</a:t>
                      </a:r>
                      <a:endParaRPr lang="en-GB" sz="1050" b="1">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4053133"/>
                  </a:ext>
                </a:extLst>
              </a:tr>
              <a:tr h="0">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Goldberg Variation Aria</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Hard</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Medium</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a:effectLst/>
                          <a:latin typeface="Roboto" panose="02000000000000000000" pitchFamily="2" charset="0"/>
                          <a:ea typeface="Roboto" panose="02000000000000000000" pitchFamily="2" charset="0"/>
                          <a:cs typeface="Roboto" panose="02000000000000000000" pitchFamily="2" charset="0"/>
                        </a:rPr>
                        <a:t>Baroque</a:t>
                      </a: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5973170"/>
                  </a:ext>
                </a:extLst>
              </a:tr>
              <a:tr h="0">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Moonlight Sonata (1st Movement)</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Hard</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Slow</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Romantic</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132193"/>
                  </a:ext>
                </a:extLst>
              </a:tr>
              <a:tr h="0">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Clair de Lune</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Hard</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Expressive</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GB" sz="105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Romantic</a:t>
                      </a:r>
                      <a:endParaRPr lang="en-GB" sz="1050">
                        <a:effectLst/>
                        <a:latin typeface="Roboto" panose="02000000000000000000" pitchFamily="2" charset="0"/>
                        <a:ea typeface="Roboto" panose="02000000000000000000" pitchFamily="2" charset="0"/>
                        <a:cs typeface="Roboto" panose="02000000000000000000" pitchFamily="2" charset="0"/>
                      </a:endParaRPr>
                    </a:p>
                  </a:txBody>
                  <a:tcPr marL="66675" marR="66675" marT="66675" marB="66675">
                    <a:lnL w="12697" cap="flat" cmpd="sng" algn="ctr">
                      <a:solidFill>
                        <a:srgbClr val="000000"/>
                      </a:solidFill>
                      <a:prstDash val="solid"/>
                      <a:round/>
                      <a:headEnd type="none" w="med" len="med"/>
                      <a:tailEnd type="none" w="med" len="med"/>
                    </a:lnL>
                    <a:lnR w="12697" cap="flat" cmpd="sng" algn="ctr">
                      <a:solidFill>
                        <a:srgbClr val="000000"/>
                      </a:solidFill>
                      <a:prstDash val="solid"/>
                      <a:round/>
                      <a:headEnd type="none" w="med" len="med"/>
                      <a:tailEnd type="none" w="med" len="med"/>
                    </a:lnR>
                    <a:lnT w="12697" cap="flat" cmpd="sng" algn="ctr">
                      <a:solidFill>
                        <a:srgbClr val="000000"/>
                      </a:solidFill>
                      <a:prstDash val="solid"/>
                      <a:round/>
                      <a:headEnd type="none" w="med" len="med"/>
                      <a:tailEnd type="none" w="med" len="med"/>
                    </a:lnT>
                    <a:lnB w="1269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2863638"/>
                  </a:ext>
                </a:extLst>
              </a:tr>
            </a:tbl>
          </a:graphicData>
        </a:graphic>
      </p:graphicFrame>
      <p:sp>
        <p:nvSpPr>
          <p:cNvPr id="6" name="Google Shape;2072;p55">
            <a:extLst>
              <a:ext uri="{FF2B5EF4-FFF2-40B4-BE49-F238E27FC236}">
                <a16:creationId xmlns:a16="http://schemas.microsoft.com/office/drawing/2014/main" id="{CD1A266D-FF0C-1FF0-DEB8-7099648565D2}"/>
              </a:ext>
            </a:extLst>
          </p:cNvPr>
          <p:cNvSpPr txBox="1">
            <a:spLocks noGrp="1"/>
          </p:cNvSpPr>
          <p:nvPr>
            <p:ph type="subTitle" idx="1"/>
          </p:nvPr>
        </p:nvSpPr>
        <p:spPr>
          <a:xfrm>
            <a:off x="1811188" y="4502205"/>
            <a:ext cx="1967375" cy="358782"/>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sz="1100" b="1"/>
              <a:t>* Chosen pieces</a:t>
            </a:r>
          </a:p>
        </p:txBody>
      </p:sp>
      <p:sp>
        <p:nvSpPr>
          <p:cNvPr id="2" name="TextBox 1">
            <a:extLst>
              <a:ext uri="{FF2B5EF4-FFF2-40B4-BE49-F238E27FC236}">
                <a16:creationId xmlns:a16="http://schemas.microsoft.com/office/drawing/2014/main" id="{956464E3-4EBA-2CE5-49EC-F357A57D99A0}"/>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Data Collection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Solution | Result | Conclusion</a:t>
            </a:r>
          </a:p>
        </p:txBody>
      </p:sp>
    </p:spTree>
    <p:extLst>
      <p:ext uri="{BB962C8B-B14F-4D97-AF65-F5344CB8AC3E}">
        <p14:creationId xmlns:p14="http://schemas.microsoft.com/office/powerpoint/2010/main" val="223152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2193750" y="1388922"/>
            <a:ext cx="4756500"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6"/>
                </a:solidFill>
              </a:rPr>
              <a:t>4 </a:t>
            </a:r>
            <a:br>
              <a:rPr lang="en-GB">
                <a:solidFill>
                  <a:schemeClr val="accent6"/>
                </a:solidFill>
              </a:rPr>
            </a:br>
            <a:r>
              <a:rPr lang="en-GB">
                <a:solidFill>
                  <a:schemeClr val="accent6"/>
                </a:solidFill>
              </a:rPr>
              <a:t>Solution</a:t>
            </a:r>
          </a:p>
        </p:txBody>
      </p:sp>
    </p:spTree>
    <p:extLst>
      <p:ext uri="{BB962C8B-B14F-4D97-AF65-F5344CB8AC3E}">
        <p14:creationId xmlns:p14="http://schemas.microsoft.com/office/powerpoint/2010/main" val="305542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Overview</a:t>
            </a:r>
            <a:endParaRPr/>
          </a:p>
        </p:txBody>
      </p:sp>
      <p:pic>
        <p:nvPicPr>
          <p:cNvPr id="9" name="Picture 8" descr="A diagram of a computer&#10;&#10;Description automatically generated">
            <a:extLst>
              <a:ext uri="{FF2B5EF4-FFF2-40B4-BE49-F238E27FC236}">
                <a16:creationId xmlns:a16="http://schemas.microsoft.com/office/drawing/2014/main" id="{EC4BDB6E-B24E-338B-68FB-3B865781A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7890" y="1035724"/>
            <a:ext cx="5648168" cy="3072052"/>
          </a:xfrm>
          <a:prstGeom prst="rect">
            <a:avLst/>
          </a:prstGeom>
        </p:spPr>
      </p:pic>
      <p:sp>
        <p:nvSpPr>
          <p:cNvPr id="10" name="Google Shape;2072;p55">
            <a:extLst>
              <a:ext uri="{FF2B5EF4-FFF2-40B4-BE49-F238E27FC236}">
                <a16:creationId xmlns:a16="http://schemas.microsoft.com/office/drawing/2014/main" id="{ACF4A28E-326A-D805-2801-B4CD1E597025}"/>
              </a:ext>
            </a:extLst>
          </p:cNvPr>
          <p:cNvSpPr txBox="1">
            <a:spLocks/>
          </p:cNvSpPr>
          <p:nvPr/>
        </p:nvSpPr>
        <p:spPr>
          <a:xfrm>
            <a:off x="2750537" y="4248845"/>
            <a:ext cx="3642875"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a:t>Flowchart of Term 1 implementation</a:t>
            </a:r>
          </a:p>
        </p:txBody>
      </p:sp>
      <p:sp>
        <p:nvSpPr>
          <p:cNvPr id="3" name="TextBox 2">
            <a:extLst>
              <a:ext uri="{FF2B5EF4-FFF2-40B4-BE49-F238E27FC236}">
                <a16:creationId xmlns:a16="http://schemas.microsoft.com/office/drawing/2014/main" id="{F45FC4C9-96D6-7DF4-D7B0-16407263470C}"/>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179385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563700" y="1835264"/>
            <a:ext cx="4008300" cy="14729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400">
                <a:solidFill>
                  <a:schemeClr val="accent6"/>
                </a:solidFill>
              </a:rPr>
              <a:t>Dynamics </a:t>
            </a:r>
            <a:br>
              <a:rPr lang="en-GB" sz="4400">
                <a:solidFill>
                  <a:schemeClr val="accent6"/>
                </a:solidFill>
              </a:rPr>
            </a:br>
            <a:r>
              <a:rPr lang="en-GB" sz="4400">
                <a:solidFill>
                  <a:schemeClr val="accent6"/>
                </a:solidFill>
              </a:rPr>
              <a:t>Extraction</a:t>
            </a:r>
            <a:endParaRPr lang="en-GB" sz="4800">
              <a:solidFill>
                <a:schemeClr val="accent6"/>
              </a:solidFill>
            </a:endParaRPr>
          </a:p>
        </p:txBody>
      </p:sp>
      <p:sp>
        <p:nvSpPr>
          <p:cNvPr id="5" name="TextBox 4">
            <a:extLst>
              <a:ext uri="{FF2B5EF4-FFF2-40B4-BE49-F238E27FC236}">
                <a16:creationId xmlns:a16="http://schemas.microsoft.com/office/drawing/2014/main" id="{655C6289-345D-64A5-5132-5027A01FE96B}"/>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pic>
        <p:nvPicPr>
          <p:cNvPr id="3" name="Picture 2">
            <a:extLst>
              <a:ext uri="{FF2B5EF4-FFF2-40B4-BE49-F238E27FC236}">
                <a16:creationId xmlns:a16="http://schemas.microsoft.com/office/drawing/2014/main" id="{61B860E3-2FE0-D2D6-32D3-A7D1A8E10D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2921" y="1319842"/>
            <a:ext cx="3828576" cy="2627140"/>
          </a:xfrm>
          <a:prstGeom prst="rect">
            <a:avLst/>
          </a:prstGeom>
        </p:spPr>
      </p:pic>
    </p:spTree>
    <p:extLst>
      <p:ext uri="{BB962C8B-B14F-4D97-AF65-F5344CB8AC3E}">
        <p14:creationId xmlns:p14="http://schemas.microsoft.com/office/powerpoint/2010/main" val="104497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2193750" y="1388922"/>
            <a:ext cx="4756500"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6"/>
                </a:solidFill>
              </a:rPr>
              <a:t>1 Introduction</a:t>
            </a:r>
          </a:p>
        </p:txBody>
      </p:sp>
    </p:spTree>
    <p:extLst>
      <p:ext uri="{BB962C8B-B14F-4D97-AF65-F5344CB8AC3E}">
        <p14:creationId xmlns:p14="http://schemas.microsoft.com/office/powerpoint/2010/main" val="407819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Dynamics Extraction</a:t>
            </a:r>
            <a:endParaRPr/>
          </a:p>
        </p:txBody>
      </p:sp>
      <p:pic>
        <p:nvPicPr>
          <p:cNvPr id="6" name="Picture 5" descr="A blue sound wave graph&#10;&#10;Description automatically generated">
            <a:extLst>
              <a:ext uri="{FF2B5EF4-FFF2-40B4-BE49-F238E27FC236}">
                <a16:creationId xmlns:a16="http://schemas.microsoft.com/office/drawing/2014/main" id="{F32A76D7-24D8-D59D-215C-F578A5E8A0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8653" y="1502375"/>
            <a:ext cx="3370692" cy="2528019"/>
          </a:xfrm>
          <a:prstGeom prst="rect">
            <a:avLst/>
          </a:prstGeom>
        </p:spPr>
      </p:pic>
      <p:sp>
        <p:nvSpPr>
          <p:cNvPr id="7" name="Google Shape;2072;p55">
            <a:extLst>
              <a:ext uri="{FF2B5EF4-FFF2-40B4-BE49-F238E27FC236}">
                <a16:creationId xmlns:a16="http://schemas.microsoft.com/office/drawing/2014/main" id="{4DE5F808-8553-493A-D877-EC07D271A168}"/>
              </a:ext>
            </a:extLst>
          </p:cNvPr>
          <p:cNvSpPr txBox="1">
            <a:spLocks/>
          </p:cNvSpPr>
          <p:nvPr/>
        </p:nvSpPr>
        <p:spPr>
          <a:xfrm>
            <a:off x="6068738" y="4027244"/>
            <a:ext cx="1890522"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A waveform</a:t>
            </a:r>
          </a:p>
        </p:txBody>
      </p:sp>
      <p:sp>
        <p:nvSpPr>
          <p:cNvPr id="2" name="TextBox 1">
            <a:extLst>
              <a:ext uri="{FF2B5EF4-FFF2-40B4-BE49-F238E27FC236}">
                <a16:creationId xmlns:a16="http://schemas.microsoft.com/office/drawing/2014/main" id="{040C92C7-3FF9-1228-991F-41576EB11EDF}"/>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
        <p:nvSpPr>
          <p:cNvPr id="3" name="Google Shape;2072;p55">
            <a:extLst>
              <a:ext uri="{FF2B5EF4-FFF2-40B4-BE49-F238E27FC236}">
                <a16:creationId xmlns:a16="http://schemas.microsoft.com/office/drawing/2014/main" id="{1C372F0A-37C1-1DCD-FC0C-F6A0C43693E0}"/>
              </a:ext>
            </a:extLst>
          </p:cNvPr>
          <p:cNvSpPr txBox="1">
            <a:spLocks/>
          </p:cNvSpPr>
          <p:nvPr/>
        </p:nvSpPr>
        <p:spPr>
          <a:xfrm>
            <a:off x="577588" y="1777655"/>
            <a:ext cx="4683019" cy="936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Arial"/>
              <a:buNone/>
            </a:pPr>
            <a:r>
              <a:rPr lang="en-GB" sz="1600"/>
              <a:t>Extract amplitude information from audio</a:t>
            </a:r>
          </a:p>
          <a:p>
            <a:pPr marL="0" indent="0">
              <a:spcAft>
                <a:spcPts val="600"/>
              </a:spcAft>
              <a:buClr>
                <a:schemeClr val="dk1"/>
              </a:buClr>
              <a:buSzPts val="1100"/>
              <a:buFont typeface="Arial"/>
              <a:buNone/>
            </a:pPr>
            <a:r>
              <a:rPr lang="en-GB" sz="1600"/>
              <a:t>(e.g. local maximum and minimum)</a:t>
            </a:r>
          </a:p>
        </p:txBody>
      </p:sp>
      <p:sp>
        <p:nvSpPr>
          <p:cNvPr id="8" name="TextBox 7">
            <a:extLst>
              <a:ext uri="{FF2B5EF4-FFF2-40B4-BE49-F238E27FC236}">
                <a16:creationId xmlns:a16="http://schemas.microsoft.com/office/drawing/2014/main" id="{7BC74113-F6FB-4E40-2E57-D5CA5FA113D7}"/>
              </a:ext>
            </a:extLst>
          </p:cNvPr>
          <p:cNvSpPr txBox="1"/>
          <p:nvPr/>
        </p:nvSpPr>
        <p:spPr>
          <a:xfrm>
            <a:off x="1371575" y="1207183"/>
            <a:ext cx="6400800" cy="338554"/>
          </a:xfrm>
          <a:prstGeom prst="rect">
            <a:avLst/>
          </a:prstGeom>
          <a:noFill/>
        </p:spPr>
        <p:txBody>
          <a:bodyPr wrap="square">
            <a:spAutoFit/>
          </a:bodyPr>
          <a:lstStyle/>
          <a:p>
            <a:pPr marL="0" indent="0" algn="ctr">
              <a:buClr>
                <a:schemeClr val="dk1"/>
              </a:buClr>
              <a:buSzPts val="1100"/>
              <a:buFont typeface="Arial"/>
              <a:buNone/>
            </a:pPr>
            <a:r>
              <a:rPr lang="en-GB" sz="1600" b="1">
                <a:solidFill>
                  <a:schemeClr val="accent6"/>
                </a:solidFill>
                <a:latin typeface="Roboto" panose="02000000000000000000" pitchFamily="2" charset="0"/>
                <a:ea typeface="Roboto" panose="02000000000000000000" pitchFamily="2" charset="0"/>
                <a:cs typeface="Roboto" panose="02000000000000000000" pitchFamily="2" charset="0"/>
              </a:rPr>
              <a:t>Dynamics</a:t>
            </a:r>
            <a:r>
              <a:rPr lang="en-GB" sz="1600">
                <a:latin typeface="Roboto" panose="02000000000000000000" pitchFamily="2" charset="0"/>
                <a:ea typeface="Roboto" panose="02000000000000000000" pitchFamily="2" charset="0"/>
                <a:cs typeface="Roboto" panose="02000000000000000000" pitchFamily="2" charset="0"/>
              </a:rPr>
              <a:t> = sound level (amplitude of music)</a:t>
            </a:r>
          </a:p>
        </p:txBody>
      </p:sp>
      <p:sp>
        <p:nvSpPr>
          <p:cNvPr id="9" name="Google Shape;2072;p55">
            <a:extLst>
              <a:ext uri="{FF2B5EF4-FFF2-40B4-BE49-F238E27FC236}">
                <a16:creationId xmlns:a16="http://schemas.microsoft.com/office/drawing/2014/main" id="{85E63474-7E08-D9BD-A282-80340ED83853}"/>
              </a:ext>
            </a:extLst>
          </p:cNvPr>
          <p:cNvSpPr txBox="1">
            <a:spLocks/>
          </p:cNvSpPr>
          <p:nvPr/>
        </p:nvSpPr>
        <p:spPr>
          <a:xfrm>
            <a:off x="441497" y="2666065"/>
            <a:ext cx="4751064" cy="16109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spcAft>
                <a:spcPts val="600"/>
              </a:spcAft>
              <a:buClr>
                <a:schemeClr val="dk1"/>
              </a:buClr>
              <a:buNone/>
            </a:pPr>
            <a:r>
              <a:rPr lang="en-GB" sz="1600" b="1"/>
              <a:t>Purpose</a:t>
            </a:r>
          </a:p>
          <a:p>
            <a:pPr indent="-317500">
              <a:spcAft>
                <a:spcPts val="600"/>
              </a:spcAft>
              <a:buClr>
                <a:schemeClr val="dk1"/>
              </a:buClr>
            </a:pPr>
            <a:r>
              <a:rPr lang="en-GB" sz="1600"/>
              <a:t>Evaluate dynamic change of piano playing</a:t>
            </a:r>
          </a:p>
          <a:p>
            <a:pPr indent="-317500">
              <a:spcAft>
                <a:spcPts val="600"/>
              </a:spcAft>
              <a:buClr>
                <a:schemeClr val="dk1"/>
              </a:buClr>
            </a:pPr>
            <a:r>
              <a:rPr lang="en-GB" sz="1600"/>
              <a:t>Basis for music style and emotion analysis (Term 2)</a:t>
            </a:r>
          </a:p>
        </p:txBody>
      </p:sp>
    </p:spTree>
    <p:extLst>
      <p:ext uri="{BB962C8B-B14F-4D97-AF65-F5344CB8AC3E}">
        <p14:creationId xmlns:p14="http://schemas.microsoft.com/office/powerpoint/2010/main" val="427705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Dynamics Extraction - Methodology</a:t>
            </a:r>
            <a:endParaRPr/>
          </a:p>
        </p:txBody>
      </p:sp>
      <p:pic>
        <p:nvPicPr>
          <p:cNvPr id="6" name="Picture 5" descr="A blue sound wave graph&#10;&#10;Description automatically generated">
            <a:extLst>
              <a:ext uri="{FF2B5EF4-FFF2-40B4-BE49-F238E27FC236}">
                <a16:creationId xmlns:a16="http://schemas.microsoft.com/office/drawing/2014/main" id="{F32A76D7-24D8-D59D-215C-F578A5E8A0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48" y="2054173"/>
            <a:ext cx="1475973" cy="1038884"/>
          </a:xfrm>
          <a:prstGeom prst="rect">
            <a:avLst/>
          </a:prstGeom>
        </p:spPr>
      </p:pic>
      <p:sp>
        <p:nvSpPr>
          <p:cNvPr id="5" name="Right Arrow 4">
            <a:extLst>
              <a:ext uri="{FF2B5EF4-FFF2-40B4-BE49-F238E27FC236}">
                <a16:creationId xmlns:a16="http://schemas.microsoft.com/office/drawing/2014/main" id="{A1253971-02B1-CC1C-5F05-B9D5866FC115}"/>
              </a:ext>
            </a:extLst>
          </p:cNvPr>
          <p:cNvSpPr/>
          <p:nvPr/>
        </p:nvSpPr>
        <p:spPr>
          <a:xfrm>
            <a:off x="1521734" y="2485153"/>
            <a:ext cx="644189" cy="20997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7" name="Google Shape;2072;p55">
            <a:extLst>
              <a:ext uri="{FF2B5EF4-FFF2-40B4-BE49-F238E27FC236}">
                <a16:creationId xmlns:a16="http://schemas.microsoft.com/office/drawing/2014/main" id="{9631F5FA-8F9B-7765-7E3A-E11CB6D897EA}"/>
              </a:ext>
            </a:extLst>
          </p:cNvPr>
          <p:cNvSpPr txBox="1">
            <a:spLocks/>
          </p:cNvSpPr>
          <p:nvPr/>
        </p:nvSpPr>
        <p:spPr>
          <a:xfrm>
            <a:off x="1062583" y="2710975"/>
            <a:ext cx="1562489"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Sliding window</a:t>
            </a:r>
          </a:p>
        </p:txBody>
      </p:sp>
      <p:pic>
        <p:nvPicPr>
          <p:cNvPr id="8" name="Picture 7" descr="A blue sound wave graph&#10;&#10;Description automatically generated">
            <a:extLst>
              <a:ext uri="{FF2B5EF4-FFF2-40B4-BE49-F238E27FC236}">
                <a16:creationId xmlns:a16="http://schemas.microsoft.com/office/drawing/2014/main" id="{54B749AF-5190-98D7-F0B5-71B0F6AC906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3980783" y="1817945"/>
            <a:ext cx="272609" cy="1495521"/>
          </a:xfrm>
          <a:prstGeom prst="rect">
            <a:avLst/>
          </a:prstGeom>
          <a:ln>
            <a:solidFill>
              <a:schemeClr val="tx1"/>
            </a:solidFill>
          </a:ln>
        </p:spPr>
      </p:pic>
      <p:pic>
        <p:nvPicPr>
          <p:cNvPr id="10" name="Picture 9" descr="A blue sound wave graph&#10;&#10;Description automatically generated">
            <a:extLst>
              <a:ext uri="{FF2B5EF4-FFF2-40B4-BE49-F238E27FC236}">
                <a16:creationId xmlns:a16="http://schemas.microsoft.com/office/drawing/2014/main" id="{15B87D40-2310-718E-C3AC-45296FAF882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2419123" y="1834525"/>
            <a:ext cx="272609" cy="1495521"/>
          </a:xfrm>
          <a:prstGeom prst="rect">
            <a:avLst/>
          </a:prstGeom>
          <a:ln>
            <a:solidFill>
              <a:schemeClr val="tx1"/>
            </a:solidFill>
          </a:ln>
        </p:spPr>
      </p:pic>
      <p:pic>
        <p:nvPicPr>
          <p:cNvPr id="11" name="Picture 10" descr="A blue sound wave graph&#10;&#10;Description automatically generated">
            <a:extLst>
              <a:ext uri="{FF2B5EF4-FFF2-40B4-BE49-F238E27FC236}">
                <a16:creationId xmlns:a16="http://schemas.microsoft.com/office/drawing/2014/main" id="{AA1C2427-E990-568B-357D-7BDEF26FD7D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2811246" y="1823989"/>
            <a:ext cx="272609" cy="1495521"/>
          </a:xfrm>
          <a:prstGeom prst="rect">
            <a:avLst/>
          </a:prstGeom>
          <a:ln>
            <a:solidFill>
              <a:schemeClr val="tx1"/>
            </a:solidFill>
          </a:ln>
        </p:spPr>
      </p:pic>
      <p:pic>
        <p:nvPicPr>
          <p:cNvPr id="12" name="Picture 11" descr="A blue sound wave graph&#10;&#10;Description automatically generated">
            <a:extLst>
              <a:ext uri="{FF2B5EF4-FFF2-40B4-BE49-F238E27FC236}">
                <a16:creationId xmlns:a16="http://schemas.microsoft.com/office/drawing/2014/main" id="{7A54C735-5884-0BF0-7C34-069742CEE38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flipH="1">
            <a:off x="3203369" y="1823988"/>
            <a:ext cx="272609" cy="1495521"/>
          </a:xfrm>
          <a:prstGeom prst="rect">
            <a:avLst/>
          </a:prstGeom>
          <a:ln>
            <a:solidFill>
              <a:schemeClr val="tx1"/>
            </a:solidFill>
          </a:ln>
        </p:spPr>
      </p:pic>
      <p:pic>
        <p:nvPicPr>
          <p:cNvPr id="13" name="Picture 12" descr="A blue sound wave graph&#10;&#10;Description automatically generated">
            <a:extLst>
              <a:ext uri="{FF2B5EF4-FFF2-40B4-BE49-F238E27FC236}">
                <a16:creationId xmlns:a16="http://schemas.microsoft.com/office/drawing/2014/main" id="{C00B7903-BD9D-F163-A2B6-68567C47210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3592215" y="1823987"/>
            <a:ext cx="272609" cy="1495521"/>
          </a:xfrm>
          <a:prstGeom prst="rect">
            <a:avLst/>
          </a:prstGeom>
          <a:ln>
            <a:solidFill>
              <a:schemeClr val="tx1"/>
            </a:solidFill>
          </a:ln>
        </p:spPr>
      </p:pic>
      <p:pic>
        <p:nvPicPr>
          <p:cNvPr id="16" name="Picture 15" descr="A graph with blue lines and orange lines&#10;&#10;Description automatically generated">
            <a:extLst>
              <a:ext uri="{FF2B5EF4-FFF2-40B4-BE49-F238E27FC236}">
                <a16:creationId xmlns:a16="http://schemas.microsoft.com/office/drawing/2014/main" id="{27CFCD13-57D2-E6DF-5A06-6852F0CFDCE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95805" y="1685975"/>
            <a:ext cx="3781467" cy="1771549"/>
          </a:xfrm>
          <a:prstGeom prst="rect">
            <a:avLst/>
          </a:prstGeom>
        </p:spPr>
      </p:pic>
      <p:sp>
        <p:nvSpPr>
          <p:cNvPr id="19" name="TextBox 18">
            <a:extLst>
              <a:ext uri="{FF2B5EF4-FFF2-40B4-BE49-F238E27FC236}">
                <a16:creationId xmlns:a16="http://schemas.microsoft.com/office/drawing/2014/main" id="{2ABC149B-DF94-1DA6-FEBB-9711CF785F72}"/>
              </a:ext>
            </a:extLst>
          </p:cNvPr>
          <p:cNvSpPr txBox="1"/>
          <p:nvPr/>
        </p:nvSpPr>
        <p:spPr>
          <a:xfrm>
            <a:off x="4192199" y="2690990"/>
            <a:ext cx="1211308" cy="461665"/>
          </a:xfrm>
          <a:prstGeom prst="rect">
            <a:avLst/>
          </a:prstGeom>
          <a:noFill/>
        </p:spPr>
        <p:txBody>
          <a:bodyPr wrap="square">
            <a:spAutoFit/>
          </a:bodyPr>
          <a:lstStyle/>
          <a:p>
            <a:pPr marL="0" indent="0" algn="ctr">
              <a:buClr>
                <a:schemeClr val="dk1"/>
              </a:buClr>
              <a:buSzPts val="1100"/>
              <a:buFont typeface="Arial"/>
              <a:buNone/>
            </a:pPr>
            <a:r>
              <a:rPr lang="en-GB" sz="1200"/>
              <a:t>Peak </a:t>
            </a:r>
          </a:p>
          <a:p>
            <a:pPr marL="0" indent="0" algn="ctr">
              <a:buClr>
                <a:schemeClr val="dk1"/>
              </a:buClr>
              <a:buSzPts val="1100"/>
              <a:buFont typeface="Arial"/>
              <a:buNone/>
            </a:pPr>
            <a:r>
              <a:rPr lang="en-GB" sz="1200"/>
              <a:t>Extraction</a:t>
            </a:r>
          </a:p>
        </p:txBody>
      </p:sp>
      <p:sp>
        <p:nvSpPr>
          <p:cNvPr id="2" name="Right Arrow 1">
            <a:extLst>
              <a:ext uri="{FF2B5EF4-FFF2-40B4-BE49-F238E27FC236}">
                <a16:creationId xmlns:a16="http://schemas.microsoft.com/office/drawing/2014/main" id="{A1B047FF-D3D6-80F3-DEBC-EC75E8CB136F}"/>
              </a:ext>
            </a:extLst>
          </p:cNvPr>
          <p:cNvSpPr/>
          <p:nvPr/>
        </p:nvSpPr>
        <p:spPr>
          <a:xfrm>
            <a:off x="4481587" y="2460717"/>
            <a:ext cx="644189" cy="20997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4" name="Google Shape;2072;p55">
            <a:extLst>
              <a:ext uri="{FF2B5EF4-FFF2-40B4-BE49-F238E27FC236}">
                <a16:creationId xmlns:a16="http://schemas.microsoft.com/office/drawing/2014/main" id="{9036641D-EBB5-18C9-72A8-76B924CA2346}"/>
              </a:ext>
            </a:extLst>
          </p:cNvPr>
          <p:cNvSpPr txBox="1">
            <a:spLocks/>
          </p:cNvSpPr>
          <p:nvPr/>
        </p:nvSpPr>
        <p:spPr>
          <a:xfrm>
            <a:off x="-1147267" y="3233741"/>
            <a:ext cx="3642875"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A waveform</a:t>
            </a:r>
          </a:p>
        </p:txBody>
      </p:sp>
      <p:sp>
        <p:nvSpPr>
          <p:cNvPr id="9" name="Google Shape;2072;p55">
            <a:extLst>
              <a:ext uri="{FF2B5EF4-FFF2-40B4-BE49-F238E27FC236}">
                <a16:creationId xmlns:a16="http://schemas.microsoft.com/office/drawing/2014/main" id="{114C0502-D892-B06C-A3EB-3F771CDC226E}"/>
              </a:ext>
            </a:extLst>
          </p:cNvPr>
          <p:cNvSpPr txBox="1">
            <a:spLocks/>
          </p:cNvSpPr>
          <p:nvPr/>
        </p:nvSpPr>
        <p:spPr>
          <a:xfrm>
            <a:off x="2536240" y="3313466"/>
            <a:ext cx="1603590"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Wave segments</a:t>
            </a:r>
          </a:p>
        </p:txBody>
      </p:sp>
      <p:sp>
        <p:nvSpPr>
          <p:cNvPr id="15" name="Google Shape;2072;p55">
            <a:extLst>
              <a:ext uri="{FF2B5EF4-FFF2-40B4-BE49-F238E27FC236}">
                <a16:creationId xmlns:a16="http://schemas.microsoft.com/office/drawing/2014/main" id="{4E965BA6-9F38-D164-DCAE-FCB4908A5A79}"/>
              </a:ext>
            </a:extLst>
          </p:cNvPr>
          <p:cNvSpPr txBox="1">
            <a:spLocks/>
          </p:cNvSpPr>
          <p:nvPr/>
        </p:nvSpPr>
        <p:spPr>
          <a:xfrm>
            <a:off x="5334397" y="3414350"/>
            <a:ext cx="3642875"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Result</a:t>
            </a:r>
          </a:p>
        </p:txBody>
      </p:sp>
      <p:sp>
        <p:nvSpPr>
          <p:cNvPr id="17" name="TextBox 16">
            <a:extLst>
              <a:ext uri="{FF2B5EF4-FFF2-40B4-BE49-F238E27FC236}">
                <a16:creationId xmlns:a16="http://schemas.microsoft.com/office/drawing/2014/main" id="{D9EAC067-BFDD-2625-53EF-AF6D748FBA7B}"/>
              </a:ext>
            </a:extLst>
          </p:cNvPr>
          <p:cNvSpPr txBox="1"/>
          <p:nvPr/>
        </p:nvSpPr>
        <p:spPr>
          <a:xfrm>
            <a:off x="667265" y="1911178"/>
            <a:ext cx="184731" cy="307777"/>
          </a:xfrm>
          <a:prstGeom prst="rect">
            <a:avLst/>
          </a:prstGeom>
          <a:noFill/>
        </p:spPr>
        <p:txBody>
          <a:bodyPr wrap="none" rtlCol="0">
            <a:spAutoFit/>
          </a:bodyPr>
          <a:lstStyle/>
          <a:p>
            <a:endParaRPr lang="en-BA"/>
          </a:p>
        </p:txBody>
      </p:sp>
      <p:sp>
        <p:nvSpPr>
          <p:cNvPr id="3" name="TextBox 2">
            <a:extLst>
              <a:ext uri="{FF2B5EF4-FFF2-40B4-BE49-F238E27FC236}">
                <a16:creationId xmlns:a16="http://schemas.microsoft.com/office/drawing/2014/main" id="{E0330A4F-7C25-2A0E-48CE-739328060054}"/>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82168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9" grpId="0"/>
      <p:bldP spid="2" grpId="0" animBg="1"/>
      <p:bldP spid="9"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Dynamics Extraction - Evaluation</a:t>
            </a:r>
            <a:endParaRPr/>
          </a:p>
        </p:txBody>
      </p:sp>
      <p:pic>
        <p:nvPicPr>
          <p:cNvPr id="16" name="Picture 15" descr="A graph with blue lines and orange lines&#10;&#10;Description automatically generated">
            <a:extLst>
              <a:ext uri="{FF2B5EF4-FFF2-40B4-BE49-F238E27FC236}">
                <a16:creationId xmlns:a16="http://schemas.microsoft.com/office/drawing/2014/main" id="{27CFCD13-57D2-E6DF-5A06-6852F0CFDC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52444" y="1020750"/>
            <a:ext cx="3781467" cy="1771549"/>
          </a:xfrm>
          <a:prstGeom prst="rect">
            <a:avLst/>
          </a:prstGeom>
        </p:spPr>
      </p:pic>
      <p:sp>
        <p:nvSpPr>
          <p:cNvPr id="20" name="Google Shape;2072;p55">
            <a:extLst>
              <a:ext uri="{FF2B5EF4-FFF2-40B4-BE49-F238E27FC236}">
                <a16:creationId xmlns:a16="http://schemas.microsoft.com/office/drawing/2014/main" id="{C61E4F2B-379D-0F60-416E-63B5302E2093}"/>
              </a:ext>
            </a:extLst>
          </p:cNvPr>
          <p:cNvSpPr txBox="1">
            <a:spLocks/>
          </p:cNvSpPr>
          <p:nvPr/>
        </p:nvSpPr>
        <p:spPr>
          <a:xfrm>
            <a:off x="500314" y="1593450"/>
            <a:ext cx="4683936" cy="22733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spcAft>
                <a:spcPts val="600"/>
              </a:spcAft>
              <a:buClr>
                <a:schemeClr val="dk1"/>
              </a:buClr>
              <a:buSzPts val="1100"/>
              <a:buFont typeface="Arial"/>
              <a:buNone/>
            </a:pPr>
            <a:r>
              <a:rPr lang="en-GB" sz="1600" b="1"/>
              <a:t>Global Amplitude Change </a:t>
            </a:r>
            <a:r>
              <a:rPr lang="en-GB" sz="1600"/>
              <a:t>(Orange) </a:t>
            </a:r>
          </a:p>
          <a:p>
            <a:pPr indent="-317500">
              <a:spcAft>
                <a:spcPts val="600"/>
              </a:spcAft>
              <a:buClr>
                <a:schemeClr val="dk1"/>
              </a:buClr>
            </a:pPr>
            <a:r>
              <a:rPr lang="en-GB" sz="1600"/>
              <a:t>Successfully detected </a:t>
            </a:r>
          </a:p>
          <a:p>
            <a:pPr indent="-317500">
              <a:spcAft>
                <a:spcPts val="600"/>
              </a:spcAft>
              <a:buClr>
                <a:schemeClr val="dk1"/>
              </a:buClr>
            </a:pPr>
            <a:endParaRPr lang="en-GB" sz="1600"/>
          </a:p>
          <a:p>
            <a:pPr marL="0" indent="0">
              <a:spcAft>
                <a:spcPts val="600"/>
              </a:spcAft>
              <a:buClr>
                <a:schemeClr val="dk1"/>
              </a:buClr>
              <a:buSzPts val="1100"/>
              <a:buNone/>
            </a:pPr>
            <a:r>
              <a:rPr lang="en-GB" sz="1600" b="1"/>
              <a:t>Local Amplitude Change </a:t>
            </a:r>
            <a:r>
              <a:rPr lang="en-GB" sz="1600"/>
              <a:t>(Blue)</a:t>
            </a:r>
          </a:p>
          <a:p>
            <a:pPr indent="-317500">
              <a:spcAft>
                <a:spcPts val="600"/>
              </a:spcAft>
              <a:buClr>
                <a:schemeClr val="dk1"/>
              </a:buClr>
            </a:pPr>
            <a:r>
              <a:rPr lang="en-GB" sz="1600"/>
              <a:t>Generally successful</a:t>
            </a:r>
          </a:p>
          <a:p>
            <a:pPr indent="-317500">
              <a:spcAft>
                <a:spcPts val="600"/>
              </a:spcAft>
              <a:buClr>
                <a:schemeClr val="dk1"/>
              </a:buClr>
            </a:pPr>
            <a:r>
              <a:rPr lang="en-GB" sz="1600"/>
              <a:t>Sudden changes may not be reflected </a:t>
            </a:r>
          </a:p>
          <a:p>
            <a:pPr indent="-317500">
              <a:buClr>
                <a:schemeClr val="dk1"/>
              </a:buClr>
            </a:pPr>
            <a:endParaRPr lang="en-GB" sz="1600"/>
          </a:p>
        </p:txBody>
      </p:sp>
      <p:pic>
        <p:nvPicPr>
          <p:cNvPr id="22" name="Picture 21" descr="A graph with blue lines and orange lines&#10;&#10;Description automatically generated">
            <a:extLst>
              <a:ext uri="{FF2B5EF4-FFF2-40B4-BE49-F238E27FC236}">
                <a16:creationId xmlns:a16="http://schemas.microsoft.com/office/drawing/2014/main" id="{B03982E7-9AE1-D357-C5C7-DAC59530CAB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84250" y="2792299"/>
            <a:ext cx="3781467" cy="1762502"/>
          </a:xfrm>
          <a:prstGeom prst="rect">
            <a:avLst/>
          </a:prstGeom>
        </p:spPr>
      </p:pic>
      <p:sp>
        <p:nvSpPr>
          <p:cNvPr id="2" name="TextBox 1">
            <a:extLst>
              <a:ext uri="{FF2B5EF4-FFF2-40B4-BE49-F238E27FC236}">
                <a16:creationId xmlns:a16="http://schemas.microsoft.com/office/drawing/2014/main" id="{88D9C481-6D40-AC58-DF6C-846E6AA15057}"/>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210911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563700" y="1352065"/>
            <a:ext cx="4008300" cy="24393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a:solidFill>
                  <a:schemeClr val="accent6"/>
                </a:solidFill>
              </a:rPr>
              <a:t>Piano </a:t>
            </a:r>
            <a:br>
              <a:rPr lang="en-GB" sz="4400">
                <a:solidFill>
                  <a:schemeClr val="accent6"/>
                </a:solidFill>
              </a:rPr>
            </a:br>
            <a:r>
              <a:rPr lang="en-GB" sz="4400">
                <a:solidFill>
                  <a:schemeClr val="accent6"/>
                </a:solidFill>
              </a:rPr>
              <a:t>Key-Finger Mapping</a:t>
            </a:r>
            <a:endParaRPr lang="en-GB" sz="4800">
              <a:solidFill>
                <a:schemeClr val="accent6"/>
              </a:solidFill>
            </a:endParaRPr>
          </a:p>
        </p:txBody>
      </p:sp>
      <p:sp>
        <p:nvSpPr>
          <p:cNvPr id="5" name="TextBox 4">
            <a:extLst>
              <a:ext uri="{FF2B5EF4-FFF2-40B4-BE49-F238E27FC236}">
                <a16:creationId xmlns:a16="http://schemas.microsoft.com/office/drawing/2014/main" id="{655C6289-345D-64A5-5132-5027A01FE96B}"/>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pic>
        <p:nvPicPr>
          <p:cNvPr id="2" name="Picture 1">
            <a:extLst>
              <a:ext uri="{FF2B5EF4-FFF2-40B4-BE49-F238E27FC236}">
                <a16:creationId xmlns:a16="http://schemas.microsoft.com/office/drawing/2014/main" id="{0DCC38FE-8FE2-E719-5E3A-87B0CDA992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7824" y="1352065"/>
            <a:ext cx="3796268" cy="2500168"/>
          </a:xfrm>
          <a:prstGeom prst="rect">
            <a:avLst/>
          </a:prstGeom>
        </p:spPr>
      </p:pic>
    </p:spTree>
    <p:extLst>
      <p:ext uri="{BB962C8B-B14F-4D97-AF65-F5344CB8AC3E}">
        <p14:creationId xmlns:p14="http://schemas.microsoft.com/office/powerpoint/2010/main" val="15947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Piano Key-Finger Mapping</a:t>
            </a:r>
            <a:endParaRPr/>
          </a:p>
        </p:txBody>
      </p:sp>
      <p:sp>
        <p:nvSpPr>
          <p:cNvPr id="2072" name="Google Shape;2072;p55"/>
          <p:cNvSpPr txBox="1">
            <a:spLocks noGrp="1"/>
          </p:cNvSpPr>
          <p:nvPr>
            <p:ph type="subTitle" idx="1"/>
          </p:nvPr>
        </p:nvSpPr>
        <p:spPr>
          <a:xfrm>
            <a:off x="1096070" y="1001770"/>
            <a:ext cx="6951810" cy="404055"/>
          </a:xfrm>
          <a:prstGeom prst="rect">
            <a:avLst/>
          </a:prstGeom>
        </p:spPr>
        <p:txBody>
          <a:bodyPr spcFirstLastPara="1" wrap="square" lIns="91425" tIns="91425" rIns="91425" bIns="91425" anchor="t" anchorCtr="0">
            <a:noAutofit/>
          </a:bodyPr>
          <a:lstStyle/>
          <a:p>
            <a:pPr marL="0" lvl="0" indent="0" algn="ctr">
              <a:buClr>
                <a:schemeClr val="dk1"/>
              </a:buClr>
              <a:buSzPts val="1100"/>
              <a:buNone/>
            </a:pPr>
            <a:r>
              <a:rPr lang="en-HK" sz="1600"/>
              <a:t>Track which piano key each finger is placed on</a:t>
            </a:r>
          </a:p>
        </p:txBody>
      </p:sp>
      <p:sp>
        <p:nvSpPr>
          <p:cNvPr id="4" name="TextBox 3">
            <a:extLst>
              <a:ext uri="{FF2B5EF4-FFF2-40B4-BE49-F238E27FC236}">
                <a16:creationId xmlns:a16="http://schemas.microsoft.com/office/drawing/2014/main" id="{3AEE9909-EA95-AE35-A33F-7A83910736F0}"/>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pic>
        <p:nvPicPr>
          <p:cNvPr id="8" name="Picture 7" descr="A person playing a piano&#10;&#10;Description automatically generated">
            <a:extLst>
              <a:ext uri="{FF2B5EF4-FFF2-40B4-BE49-F238E27FC236}">
                <a16:creationId xmlns:a16="http://schemas.microsoft.com/office/drawing/2014/main" id="{E65FA35D-49FA-C55A-8215-E74F3CAAFD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3224" y="1794315"/>
            <a:ext cx="3819323" cy="862675"/>
          </a:xfrm>
          <a:prstGeom prst="rect">
            <a:avLst/>
          </a:prstGeom>
        </p:spPr>
      </p:pic>
      <p:graphicFrame>
        <p:nvGraphicFramePr>
          <p:cNvPr id="11" name="Google Shape;1484;p47">
            <a:extLst>
              <a:ext uri="{FF2B5EF4-FFF2-40B4-BE49-F238E27FC236}">
                <a16:creationId xmlns:a16="http://schemas.microsoft.com/office/drawing/2014/main" id="{76CB3AA2-E2B9-9C70-FD26-3E960C139002}"/>
              </a:ext>
            </a:extLst>
          </p:cNvPr>
          <p:cNvGraphicFramePr/>
          <p:nvPr>
            <p:extLst>
              <p:ext uri="{D42A27DB-BD31-4B8C-83A1-F6EECF244321}">
                <p14:modId xmlns:p14="http://schemas.microsoft.com/office/powerpoint/2010/main" val="580100702"/>
              </p:ext>
            </p:extLst>
          </p:nvPr>
        </p:nvGraphicFramePr>
        <p:xfrm>
          <a:off x="616356" y="2981340"/>
          <a:ext cx="3916191" cy="1181350"/>
        </p:xfrm>
        <a:graphic>
          <a:graphicData uri="http://schemas.openxmlformats.org/drawingml/2006/table">
            <a:tbl>
              <a:tblPr>
                <a:noFill/>
                <a:tableStyleId>{73D56579-D461-4791-B3F2-ED67922B36DB}</a:tableStyleId>
              </a:tblPr>
              <a:tblGrid>
                <a:gridCol w="876875">
                  <a:extLst>
                    <a:ext uri="{9D8B030D-6E8A-4147-A177-3AD203B41FA5}">
                      <a16:colId xmlns:a16="http://schemas.microsoft.com/office/drawing/2014/main" val="20000"/>
                    </a:ext>
                  </a:extLst>
                </a:gridCol>
                <a:gridCol w="800517">
                  <a:extLst>
                    <a:ext uri="{9D8B030D-6E8A-4147-A177-3AD203B41FA5}">
                      <a16:colId xmlns:a16="http://schemas.microsoft.com/office/drawing/2014/main" val="1349935875"/>
                    </a:ext>
                  </a:extLst>
                </a:gridCol>
                <a:gridCol w="483031">
                  <a:extLst>
                    <a:ext uri="{9D8B030D-6E8A-4147-A177-3AD203B41FA5}">
                      <a16:colId xmlns:a16="http://schemas.microsoft.com/office/drawing/2014/main" val="20003"/>
                    </a:ext>
                  </a:extLst>
                </a:gridCol>
                <a:gridCol w="483031">
                  <a:extLst>
                    <a:ext uri="{9D8B030D-6E8A-4147-A177-3AD203B41FA5}">
                      <a16:colId xmlns:a16="http://schemas.microsoft.com/office/drawing/2014/main" val="4152845757"/>
                    </a:ext>
                  </a:extLst>
                </a:gridCol>
                <a:gridCol w="483031">
                  <a:extLst>
                    <a:ext uri="{9D8B030D-6E8A-4147-A177-3AD203B41FA5}">
                      <a16:colId xmlns:a16="http://schemas.microsoft.com/office/drawing/2014/main" val="2827608733"/>
                    </a:ext>
                  </a:extLst>
                </a:gridCol>
                <a:gridCol w="789706">
                  <a:extLst>
                    <a:ext uri="{9D8B030D-6E8A-4147-A177-3AD203B41FA5}">
                      <a16:colId xmlns:a16="http://schemas.microsoft.com/office/drawing/2014/main" val="2701866864"/>
                    </a:ext>
                  </a:extLst>
                </a:gridCol>
              </a:tblGrid>
              <a:tr h="133342">
                <a:tc>
                  <a:txBody>
                    <a:bodyPr/>
                    <a:lstStyle/>
                    <a:p>
                      <a:pPr marL="0" lvl="0" indent="0" algn="ctr" rtl="0">
                        <a:spcBef>
                          <a:spcPts val="0"/>
                        </a:spcBef>
                        <a:spcAft>
                          <a:spcPts val="0"/>
                        </a:spcAft>
                        <a:buNone/>
                      </a:pPr>
                      <a:endParaRPr sz="1400">
                        <a:solidFill>
                          <a:schemeClr val="dk1"/>
                        </a:solidFill>
                        <a:latin typeface="Roboto Medium"/>
                        <a:ea typeface="Roboto Medium"/>
                        <a:cs typeface="Roboto Medium"/>
                        <a:sym typeface="Roboto Medium"/>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1 </a:t>
                      </a:r>
                    </a:p>
                    <a:p>
                      <a:pPr marL="0" lvl="0" indent="0" algn="ctr" rtl="0">
                        <a:spcBef>
                          <a:spcPts val="0"/>
                        </a:spcBef>
                        <a:spcAft>
                          <a:spcPts val="0"/>
                        </a:spcAft>
                        <a:buNone/>
                      </a:pPr>
                      <a:r>
                        <a:rPr lang="en" sz="1200" b="0" i="0">
                          <a:solidFill>
                            <a:schemeClr val="accent5"/>
                          </a:solidFill>
                          <a:latin typeface="Roboto"/>
                          <a:ea typeface="Roboto"/>
                          <a:cs typeface="Roboto"/>
                          <a:sym typeface="Roboto"/>
                        </a:rPr>
                        <a:t>(Thumb)</a:t>
                      </a:r>
                      <a:endParaRPr sz="1200" b="0" i="0">
                        <a:solidFill>
                          <a:schemeClr val="accent5"/>
                        </a:solidFill>
                        <a:latin typeface="Roboto"/>
                        <a:ea typeface="Roboto"/>
                        <a:cs typeface="Roboto"/>
                        <a:sym typeface="Roboto"/>
                      </a:endParaRPr>
                    </a:p>
                  </a:txBody>
                  <a:tcPr marL="45720" marR="4572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2</a:t>
                      </a:r>
                      <a:endParaRPr sz="1400" b="1">
                        <a:solidFill>
                          <a:schemeClr val="dk1"/>
                        </a:solidFill>
                        <a:latin typeface="Roboto"/>
                        <a:ea typeface="Roboto"/>
                        <a:cs typeface="Roboto"/>
                        <a:sym typeface="Roboto"/>
                      </a:endParaRPr>
                    </a:p>
                  </a:txBody>
                  <a:tcPr marL="45720" marR="4572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400" b="1">
                          <a:solidFill>
                            <a:schemeClr val="dk1"/>
                          </a:solidFill>
                          <a:latin typeface="Roboto"/>
                          <a:ea typeface="Roboto"/>
                          <a:cs typeface="Roboto"/>
                          <a:sym typeface="Roboto"/>
                        </a:rPr>
                        <a:t>3</a:t>
                      </a:r>
                      <a:endParaRPr sz="1400" b="1">
                        <a:solidFill>
                          <a:schemeClr val="dk1"/>
                        </a:solidFill>
                        <a:latin typeface="Roboto"/>
                        <a:ea typeface="Roboto"/>
                        <a:cs typeface="Roboto"/>
                        <a:sym typeface="Roboto"/>
                      </a:endParaRPr>
                    </a:p>
                  </a:txBody>
                  <a:tcPr marL="45720" marR="4572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400" b="1">
                          <a:solidFill>
                            <a:schemeClr val="dk1"/>
                          </a:solidFill>
                          <a:latin typeface="Roboto"/>
                          <a:ea typeface="Roboto"/>
                          <a:cs typeface="Roboto"/>
                          <a:sym typeface="Roboto"/>
                        </a:rPr>
                        <a:t>4</a:t>
                      </a:r>
                      <a:endParaRPr sz="1400" b="1">
                        <a:solidFill>
                          <a:schemeClr val="dk1"/>
                        </a:solidFill>
                        <a:latin typeface="Roboto"/>
                        <a:ea typeface="Roboto"/>
                        <a:cs typeface="Roboto"/>
                        <a:sym typeface="Roboto"/>
                      </a:endParaRPr>
                    </a:p>
                  </a:txBody>
                  <a:tcPr marL="45720" marR="4572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400" b="1">
                          <a:solidFill>
                            <a:schemeClr val="dk1"/>
                          </a:solidFill>
                          <a:latin typeface="Roboto"/>
                          <a:ea typeface="Roboto"/>
                          <a:cs typeface="Roboto"/>
                          <a:sym typeface="Roboto"/>
                        </a:rPr>
                        <a:t>5 </a:t>
                      </a:r>
                    </a:p>
                    <a:p>
                      <a:pPr marL="0" lvl="0" indent="0" algn="ctr" rtl="0">
                        <a:spcBef>
                          <a:spcPts val="0"/>
                        </a:spcBef>
                        <a:spcAft>
                          <a:spcPts val="0"/>
                        </a:spcAft>
                        <a:buNone/>
                      </a:pPr>
                      <a:r>
                        <a:rPr lang="en-HK" sz="1200" b="0" i="0">
                          <a:solidFill>
                            <a:schemeClr val="accent5"/>
                          </a:solidFill>
                          <a:latin typeface="Roboto"/>
                          <a:ea typeface="Roboto"/>
                          <a:cs typeface="Roboto"/>
                          <a:sym typeface="Roboto"/>
                        </a:rPr>
                        <a:t>(Little)</a:t>
                      </a:r>
                      <a:endParaRPr sz="1200" b="0" i="0">
                        <a:solidFill>
                          <a:schemeClr val="accent5"/>
                        </a:solidFill>
                        <a:latin typeface="Roboto"/>
                        <a:ea typeface="Roboto"/>
                        <a:cs typeface="Roboto"/>
                        <a:sym typeface="Roboto"/>
                      </a:endParaRPr>
                    </a:p>
                  </a:txBody>
                  <a:tcPr marL="45720" marR="4572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46835">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Left</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D4</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A#3</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A3</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G3</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F#3</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6835">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Right</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a:solidFill>
                            <a:schemeClr val="dk1"/>
                          </a:solidFill>
                          <a:latin typeface="Roboto"/>
                          <a:ea typeface="Roboto"/>
                          <a:cs typeface="Roboto"/>
                          <a:sym typeface="Roboto"/>
                        </a:rPr>
                        <a:t>N/A</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A4</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B4</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C5</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D5</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 name="Google Shape;2072;p55">
            <a:extLst>
              <a:ext uri="{FF2B5EF4-FFF2-40B4-BE49-F238E27FC236}">
                <a16:creationId xmlns:a16="http://schemas.microsoft.com/office/drawing/2014/main" id="{97BCB608-4C6D-34D2-1734-F11A470E2527}"/>
              </a:ext>
            </a:extLst>
          </p:cNvPr>
          <p:cNvSpPr txBox="1">
            <a:spLocks/>
          </p:cNvSpPr>
          <p:nvPr/>
        </p:nvSpPr>
        <p:spPr>
          <a:xfrm>
            <a:off x="4755997" y="2030909"/>
            <a:ext cx="4161965" cy="16557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spcAft>
                <a:spcPts val="600"/>
              </a:spcAft>
              <a:buClr>
                <a:schemeClr val="dk1"/>
              </a:buClr>
              <a:buNone/>
            </a:pPr>
            <a:r>
              <a:rPr lang="en-GB" sz="1600" b="1"/>
              <a:t>Purpose</a:t>
            </a:r>
          </a:p>
          <a:p>
            <a:pPr indent="-317500">
              <a:spcAft>
                <a:spcPts val="600"/>
              </a:spcAft>
              <a:buClr>
                <a:schemeClr val="dk1"/>
              </a:buClr>
            </a:pPr>
            <a:r>
              <a:rPr lang="en-GB" sz="1600"/>
              <a:t>Filter out false notes in pitch detection</a:t>
            </a:r>
          </a:p>
          <a:p>
            <a:pPr indent="-317500">
              <a:spcAft>
                <a:spcPts val="600"/>
              </a:spcAft>
              <a:buClr>
                <a:schemeClr val="dk1"/>
              </a:buClr>
            </a:pPr>
            <a:r>
              <a:rPr lang="en-GB" sz="1600"/>
              <a:t>Basis for piano fingering suggestion (Term 2)</a:t>
            </a:r>
          </a:p>
          <a:p>
            <a:pPr indent="-317500">
              <a:buClr>
                <a:schemeClr val="dk1"/>
              </a:buClr>
            </a:pPr>
            <a:endParaRPr lang="en-GB" sz="1600"/>
          </a:p>
        </p:txBody>
      </p:sp>
    </p:spTree>
    <p:extLst>
      <p:ext uri="{BB962C8B-B14F-4D97-AF65-F5344CB8AC3E}">
        <p14:creationId xmlns:p14="http://schemas.microsoft.com/office/powerpoint/2010/main" val="326565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Piano Key-Finger Mapping</a:t>
            </a:r>
          </a:p>
        </p:txBody>
      </p:sp>
      <p:pic>
        <p:nvPicPr>
          <p:cNvPr id="7" name="Picture 6" descr="A diagram of a hand tracking process&#10;&#10;Description automatically generated">
            <a:extLst>
              <a:ext uri="{FF2B5EF4-FFF2-40B4-BE49-F238E27FC236}">
                <a16:creationId xmlns:a16="http://schemas.microsoft.com/office/drawing/2014/main" id="{1F95D859-FB33-DFD2-117E-F9D103683D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0118" y="1823859"/>
            <a:ext cx="6481621" cy="1736657"/>
          </a:xfrm>
          <a:prstGeom prst="rect">
            <a:avLst/>
          </a:prstGeom>
        </p:spPr>
      </p:pic>
      <p:sp>
        <p:nvSpPr>
          <p:cNvPr id="4" name="TextBox 3">
            <a:extLst>
              <a:ext uri="{FF2B5EF4-FFF2-40B4-BE49-F238E27FC236}">
                <a16:creationId xmlns:a16="http://schemas.microsoft.com/office/drawing/2014/main" id="{3AEE9909-EA95-AE35-A33F-7A83910736F0}"/>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pic>
        <p:nvPicPr>
          <p:cNvPr id="11" name="Picture 10" descr="A close up of a piano&#10;&#10;Description automatically generated">
            <a:extLst>
              <a:ext uri="{FF2B5EF4-FFF2-40B4-BE49-F238E27FC236}">
                <a16:creationId xmlns:a16="http://schemas.microsoft.com/office/drawing/2014/main" id="{D57E983A-D28E-C705-E3CA-F651743040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4884" y="1118320"/>
            <a:ext cx="3952088" cy="714257"/>
          </a:xfrm>
          <a:prstGeom prst="rect">
            <a:avLst/>
          </a:prstGeom>
        </p:spPr>
      </p:pic>
      <p:pic>
        <p:nvPicPr>
          <p:cNvPr id="14" name="Picture 13">
            <a:extLst>
              <a:ext uri="{FF2B5EF4-FFF2-40B4-BE49-F238E27FC236}">
                <a16:creationId xmlns:a16="http://schemas.microsoft.com/office/drawing/2014/main" id="{5ED4D8E3-F98C-53A6-C64F-307C3483223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7458" y="2193945"/>
            <a:ext cx="1502660" cy="996483"/>
          </a:xfrm>
          <a:prstGeom prst="rect">
            <a:avLst/>
          </a:prstGeom>
        </p:spPr>
      </p:pic>
      <p:pic>
        <p:nvPicPr>
          <p:cNvPr id="15" name="Picture 14">
            <a:extLst>
              <a:ext uri="{FF2B5EF4-FFF2-40B4-BE49-F238E27FC236}">
                <a16:creationId xmlns:a16="http://schemas.microsoft.com/office/drawing/2014/main" id="{765AB7FD-130F-1AF9-2513-7D3F1120D83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725265" y="3571631"/>
            <a:ext cx="2120846" cy="1123819"/>
          </a:xfrm>
          <a:prstGeom prst="rect">
            <a:avLst/>
          </a:prstGeom>
        </p:spPr>
      </p:pic>
    </p:spTree>
    <p:extLst>
      <p:ext uri="{BB962C8B-B14F-4D97-AF65-F5344CB8AC3E}">
        <p14:creationId xmlns:p14="http://schemas.microsoft.com/office/powerpoint/2010/main" val="266644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Piano Segmentation</a:t>
            </a:r>
            <a:endParaRPr/>
          </a:p>
        </p:txBody>
      </p:sp>
      <p:pic>
        <p:nvPicPr>
          <p:cNvPr id="8" name="Picture 7" descr="A person sitting on a piano&#10;&#10;Description automatically generated">
            <a:extLst>
              <a:ext uri="{FF2B5EF4-FFF2-40B4-BE49-F238E27FC236}">
                <a16:creationId xmlns:a16="http://schemas.microsoft.com/office/drawing/2014/main" id="{9BF3D16B-E558-CBA8-C1F6-3A31A8BFE0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0970" y="1630688"/>
            <a:ext cx="3258773" cy="1833060"/>
          </a:xfrm>
          <a:prstGeom prst="rect">
            <a:avLst/>
          </a:prstGeom>
        </p:spPr>
      </p:pic>
      <p:pic>
        <p:nvPicPr>
          <p:cNvPr id="10" name="Picture 9" descr="A close up of a piano&#10;&#10;Description automatically generated">
            <a:extLst>
              <a:ext uri="{FF2B5EF4-FFF2-40B4-BE49-F238E27FC236}">
                <a16:creationId xmlns:a16="http://schemas.microsoft.com/office/drawing/2014/main" id="{74C8C17E-C192-3055-03D3-49032944B1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24206" y="2287212"/>
            <a:ext cx="3285868" cy="569076"/>
          </a:xfrm>
          <a:prstGeom prst="rect">
            <a:avLst/>
          </a:prstGeom>
        </p:spPr>
      </p:pic>
      <p:sp>
        <p:nvSpPr>
          <p:cNvPr id="12" name="Right Arrow 4">
            <a:extLst>
              <a:ext uri="{FF2B5EF4-FFF2-40B4-BE49-F238E27FC236}">
                <a16:creationId xmlns:a16="http://schemas.microsoft.com/office/drawing/2014/main" id="{1FCC77DE-7B28-F39D-0F74-BAC1C7F04D1D}"/>
              </a:ext>
            </a:extLst>
          </p:cNvPr>
          <p:cNvSpPr/>
          <p:nvPr/>
        </p:nvSpPr>
        <p:spPr>
          <a:xfrm>
            <a:off x="4249880" y="2466762"/>
            <a:ext cx="644189" cy="20997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2" name="TextBox 1">
            <a:extLst>
              <a:ext uri="{FF2B5EF4-FFF2-40B4-BE49-F238E27FC236}">
                <a16:creationId xmlns:a16="http://schemas.microsoft.com/office/drawing/2014/main" id="{C47D6405-B30E-4ADC-A06D-49AE0E230123}"/>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
        <p:nvSpPr>
          <p:cNvPr id="3" name="Google Shape;2072;p55">
            <a:extLst>
              <a:ext uri="{FF2B5EF4-FFF2-40B4-BE49-F238E27FC236}">
                <a16:creationId xmlns:a16="http://schemas.microsoft.com/office/drawing/2014/main" id="{F72080B8-6770-5BCE-6887-20A72D0AACDE}"/>
              </a:ext>
            </a:extLst>
          </p:cNvPr>
          <p:cNvSpPr txBox="1">
            <a:spLocks/>
          </p:cNvSpPr>
          <p:nvPr/>
        </p:nvSpPr>
        <p:spPr>
          <a:xfrm>
            <a:off x="1338223" y="3868921"/>
            <a:ext cx="646750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lgn="ctr">
              <a:spcAft>
                <a:spcPts val="600"/>
              </a:spcAft>
              <a:buClr>
                <a:schemeClr val="dk1"/>
              </a:buClr>
              <a:buNone/>
            </a:pPr>
            <a:r>
              <a:rPr lang="en-GB" sz="1600"/>
              <a:t>Extract piano keyboard from a frame with a clean keyboard</a:t>
            </a:r>
          </a:p>
        </p:txBody>
      </p:sp>
    </p:spTree>
    <p:extLst>
      <p:ext uri="{BB962C8B-B14F-4D97-AF65-F5344CB8AC3E}">
        <p14:creationId xmlns:p14="http://schemas.microsoft.com/office/powerpoint/2010/main" val="175227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Piano Segmentation</a:t>
            </a:r>
            <a:endParaRPr/>
          </a:p>
        </p:txBody>
      </p:sp>
      <p:sp>
        <p:nvSpPr>
          <p:cNvPr id="2072" name="Google Shape;2072;p55"/>
          <p:cNvSpPr txBox="1">
            <a:spLocks noGrp="1"/>
          </p:cNvSpPr>
          <p:nvPr>
            <p:ph type="subTitle" idx="1"/>
          </p:nvPr>
        </p:nvSpPr>
        <p:spPr>
          <a:xfrm>
            <a:off x="658634" y="2508876"/>
            <a:ext cx="2344644" cy="428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HK"/>
              <a:t>1. Canny Edge Detection</a:t>
            </a:r>
            <a:endParaRPr/>
          </a:p>
        </p:txBody>
      </p:sp>
      <p:sp>
        <p:nvSpPr>
          <p:cNvPr id="7" name="Google Shape;2072;p55">
            <a:extLst>
              <a:ext uri="{FF2B5EF4-FFF2-40B4-BE49-F238E27FC236}">
                <a16:creationId xmlns:a16="http://schemas.microsoft.com/office/drawing/2014/main" id="{FDF593BA-1014-D74B-5DA8-29E9F3E4CE4E}"/>
              </a:ext>
            </a:extLst>
          </p:cNvPr>
          <p:cNvSpPr txBox="1">
            <a:spLocks/>
          </p:cNvSpPr>
          <p:nvPr/>
        </p:nvSpPr>
        <p:spPr>
          <a:xfrm>
            <a:off x="3555592" y="2508876"/>
            <a:ext cx="2032765"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2. Hough Transform</a:t>
            </a:r>
          </a:p>
        </p:txBody>
      </p:sp>
      <p:pic>
        <p:nvPicPr>
          <p:cNvPr id="14" name="Picture 13" descr="A drawing of a piano&#10;&#10;Description automatically generated">
            <a:extLst>
              <a:ext uri="{FF2B5EF4-FFF2-40B4-BE49-F238E27FC236}">
                <a16:creationId xmlns:a16="http://schemas.microsoft.com/office/drawing/2014/main" id="{99DF50D1-C6E9-AC98-9AAA-F332A2BF40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501" y="1100482"/>
            <a:ext cx="2625192" cy="1465274"/>
          </a:xfrm>
          <a:prstGeom prst="rect">
            <a:avLst/>
          </a:prstGeom>
        </p:spPr>
      </p:pic>
      <p:pic>
        <p:nvPicPr>
          <p:cNvPr id="16" name="Picture 15" descr="A person's legs and a piano&#10;&#10;Description automatically generated">
            <a:extLst>
              <a:ext uri="{FF2B5EF4-FFF2-40B4-BE49-F238E27FC236}">
                <a16:creationId xmlns:a16="http://schemas.microsoft.com/office/drawing/2014/main" id="{B14EE358-5077-CE3B-4853-5753A1A0DD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501" y="2932951"/>
            <a:ext cx="2625192" cy="1434043"/>
          </a:xfrm>
          <a:prstGeom prst="rect">
            <a:avLst/>
          </a:prstGeom>
        </p:spPr>
      </p:pic>
      <p:pic>
        <p:nvPicPr>
          <p:cNvPr id="18" name="Picture 17" descr="A piano keyboard with a digital display&#10;&#10;Description automatically generated">
            <a:extLst>
              <a:ext uri="{FF2B5EF4-FFF2-40B4-BE49-F238E27FC236}">
                <a16:creationId xmlns:a16="http://schemas.microsoft.com/office/drawing/2014/main" id="{6F090029-1E70-54D4-C068-B31CA696927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12096" y="1100482"/>
            <a:ext cx="2673286" cy="1465274"/>
          </a:xfrm>
          <a:prstGeom prst="rect">
            <a:avLst/>
          </a:prstGeom>
        </p:spPr>
      </p:pic>
      <p:pic>
        <p:nvPicPr>
          <p:cNvPr id="24" name="Picture 23" descr="A close up of a piano&#10;&#10;Description automatically generated">
            <a:extLst>
              <a:ext uri="{FF2B5EF4-FFF2-40B4-BE49-F238E27FC236}">
                <a16:creationId xmlns:a16="http://schemas.microsoft.com/office/drawing/2014/main" id="{3696B1EA-3275-C2EF-CCD4-A4B797653B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98907" y="3411360"/>
            <a:ext cx="2681127" cy="430055"/>
          </a:xfrm>
          <a:prstGeom prst="rect">
            <a:avLst/>
          </a:prstGeom>
        </p:spPr>
      </p:pic>
      <p:sp>
        <p:nvSpPr>
          <p:cNvPr id="27" name="Google Shape;2072;p55">
            <a:extLst>
              <a:ext uri="{FF2B5EF4-FFF2-40B4-BE49-F238E27FC236}">
                <a16:creationId xmlns:a16="http://schemas.microsoft.com/office/drawing/2014/main" id="{94FAD601-B166-E689-A98E-05A9D0C7A6B2}"/>
              </a:ext>
            </a:extLst>
          </p:cNvPr>
          <p:cNvSpPr txBox="1">
            <a:spLocks/>
          </p:cNvSpPr>
          <p:nvPr/>
        </p:nvSpPr>
        <p:spPr>
          <a:xfrm>
            <a:off x="6136281" y="2519872"/>
            <a:ext cx="2424915"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3. Orientation Correction</a:t>
            </a:r>
          </a:p>
        </p:txBody>
      </p:sp>
      <p:sp>
        <p:nvSpPr>
          <p:cNvPr id="28" name="Google Shape;2072;p55">
            <a:extLst>
              <a:ext uri="{FF2B5EF4-FFF2-40B4-BE49-F238E27FC236}">
                <a16:creationId xmlns:a16="http://schemas.microsoft.com/office/drawing/2014/main" id="{5894950A-B339-C864-C049-0853ED952AE8}"/>
              </a:ext>
            </a:extLst>
          </p:cNvPr>
          <p:cNvSpPr txBox="1">
            <a:spLocks/>
          </p:cNvSpPr>
          <p:nvPr/>
        </p:nvSpPr>
        <p:spPr>
          <a:xfrm>
            <a:off x="614639" y="4305419"/>
            <a:ext cx="2424915"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4. Candidate Boundary</a:t>
            </a:r>
          </a:p>
        </p:txBody>
      </p:sp>
      <p:sp>
        <p:nvSpPr>
          <p:cNvPr id="30" name="Google Shape;2072;p55">
            <a:extLst>
              <a:ext uri="{FF2B5EF4-FFF2-40B4-BE49-F238E27FC236}">
                <a16:creationId xmlns:a16="http://schemas.microsoft.com/office/drawing/2014/main" id="{C2EAC7BF-05AA-3836-5BA6-C47FF9A462A9}"/>
              </a:ext>
            </a:extLst>
          </p:cNvPr>
          <p:cNvSpPr txBox="1">
            <a:spLocks/>
          </p:cNvSpPr>
          <p:nvPr/>
        </p:nvSpPr>
        <p:spPr>
          <a:xfrm>
            <a:off x="3359516" y="4320493"/>
            <a:ext cx="2424915"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5. Keyboard Boundary</a:t>
            </a:r>
          </a:p>
        </p:txBody>
      </p:sp>
      <p:sp>
        <p:nvSpPr>
          <p:cNvPr id="31" name="Google Shape;2072;p55">
            <a:extLst>
              <a:ext uri="{FF2B5EF4-FFF2-40B4-BE49-F238E27FC236}">
                <a16:creationId xmlns:a16="http://schemas.microsoft.com/office/drawing/2014/main" id="{D391D885-9BE6-699E-7884-0681992E6574}"/>
              </a:ext>
            </a:extLst>
          </p:cNvPr>
          <p:cNvSpPr txBox="1">
            <a:spLocks/>
          </p:cNvSpPr>
          <p:nvPr/>
        </p:nvSpPr>
        <p:spPr>
          <a:xfrm>
            <a:off x="6127012" y="4320493"/>
            <a:ext cx="2424915"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6. Crop Keyboard</a:t>
            </a:r>
          </a:p>
        </p:txBody>
      </p:sp>
      <p:pic>
        <p:nvPicPr>
          <p:cNvPr id="33" name="Picture 32" descr="A piano with a digital display&#10;&#10;Description automatically generated">
            <a:extLst>
              <a:ext uri="{FF2B5EF4-FFF2-40B4-BE49-F238E27FC236}">
                <a16:creationId xmlns:a16="http://schemas.microsoft.com/office/drawing/2014/main" id="{13864C20-37E5-8435-219A-8B83192FF3D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83826" y="2920836"/>
            <a:ext cx="2570948" cy="1446158"/>
          </a:xfrm>
          <a:prstGeom prst="rect">
            <a:avLst/>
          </a:prstGeom>
        </p:spPr>
      </p:pic>
      <p:pic>
        <p:nvPicPr>
          <p:cNvPr id="35" name="Picture 34" descr="A piano keyboard with green lines&#10;&#10;Description automatically generated">
            <a:extLst>
              <a:ext uri="{FF2B5EF4-FFF2-40B4-BE49-F238E27FC236}">
                <a16:creationId xmlns:a16="http://schemas.microsoft.com/office/drawing/2014/main" id="{7BA7D11F-556B-5F26-D3C2-AB517DA2C9E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77240" y="1100482"/>
            <a:ext cx="2600117" cy="1465274"/>
          </a:xfrm>
          <a:prstGeom prst="rect">
            <a:avLst/>
          </a:prstGeom>
        </p:spPr>
      </p:pic>
      <p:sp>
        <p:nvSpPr>
          <p:cNvPr id="2" name="TextBox 1">
            <a:extLst>
              <a:ext uri="{FF2B5EF4-FFF2-40B4-BE49-F238E27FC236}">
                <a16:creationId xmlns:a16="http://schemas.microsoft.com/office/drawing/2014/main" id="{17A07BA9-BFFC-B14A-8C86-735D2BB91B9D}"/>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318886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Piano Key Detection</a:t>
            </a:r>
            <a:endParaRPr/>
          </a:p>
        </p:txBody>
      </p:sp>
      <p:sp>
        <p:nvSpPr>
          <p:cNvPr id="12" name="Right Arrow 4">
            <a:extLst>
              <a:ext uri="{FF2B5EF4-FFF2-40B4-BE49-F238E27FC236}">
                <a16:creationId xmlns:a16="http://schemas.microsoft.com/office/drawing/2014/main" id="{1FCC77DE-7B28-F39D-0F74-BAC1C7F04D1D}"/>
              </a:ext>
            </a:extLst>
          </p:cNvPr>
          <p:cNvSpPr/>
          <p:nvPr/>
        </p:nvSpPr>
        <p:spPr>
          <a:xfrm rot="5400000">
            <a:off x="4422230" y="2146080"/>
            <a:ext cx="299485" cy="20997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5" name="Picture 4" descr="A close up of a piano&#10;&#10;Description automatically generated">
            <a:extLst>
              <a:ext uri="{FF2B5EF4-FFF2-40B4-BE49-F238E27FC236}">
                <a16:creationId xmlns:a16="http://schemas.microsoft.com/office/drawing/2014/main" id="{443A05D6-0E67-6855-74F0-C01764380A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0455" y="2483829"/>
            <a:ext cx="6283036" cy="1135528"/>
          </a:xfrm>
          <a:prstGeom prst="rect">
            <a:avLst/>
          </a:prstGeom>
        </p:spPr>
      </p:pic>
      <p:pic>
        <p:nvPicPr>
          <p:cNvPr id="9" name="Picture 8">
            <a:extLst>
              <a:ext uri="{FF2B5EF4-FFF2-40B4-BE49-F238E27FC236}">
                <a16:creationId xmlns:a16="http://schemas.microsoft.com/office/drawing/2014/main" id="{EE09E2B5-2EFA-7DE1-42BF-424A14F2275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79800" y="3985677"/>
            <a:ext cx="6584344" cy="632444"/>
          </a:xfrm>
          <a:prstGeom prst="rect">
            <a:avLst/>
          </a:prstGeom>
        </p:spPr>
      </p:pic>
      <p:sp>
        <p:nvSpPr>
          <p:cNvPr id="11" name="Google Shape;2072;p55">
            <a:extLst>
              <a:ext uri="{FF2B5EF4-FFF2-40B4-BE49-F238E27FC236}">
                <a16:creationId xmlns:a16="http://schemas.microsoft.com/office/drawing/2014/main" id="{43F7B0D8-6132-DC2C-0CB0-E31C000FA05F}"/>
              </a:ext>
            </a:extLst>
          </p:cNvPr>
          <p:cNvSpPr txBox="1">
            <a:spLocks/>
          </p:cNvSpPr>
          <p:nvPr/>
        </p:nvSpPr>
        <p:spPr>
          <a:xfrm>
            <a:off x="2514573" y="3525124"/>
            <a:ext cx="4114800"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Detect location and pitch of each piano key</a:t>
            </a:r>
          </a:p>
        </p:txBody>
      </p:sp>
      <p:sp>
        <p:nvSpPr>
          <p:cNvPr id="13" name="Google Shape;2072;p55">
            <a:extLst>
              <a:ext uri="{FF2B5EF4-FFF2-40B4-BE49-F238E27FC236}">
                <a16:creationId xmlns:a16="http://schemas.microsoft.com/office/drawing/2014/main" id="{7161DE55-8F7B-453E-8690-668A20738B0B}"/>
              </a:ext>
            </a:extLst>
          </p:cNvPr>
          <p:cNvSpPr txBox="1">
            <a:spLocks/>
          </p:cNvSpPr>
          <p:nvPr/>
        </p:nvSpPr>
        <p:spPr>
          <a:xfrm>
            <a:off x="2514573" y="1728064"/>
            <a:ext cx="4114800"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Extracted piano keyboard</a:t>
            </a:r>
          </a:p>
        </p:txBody>
      </p:sp>
      <p:sp>
        <p:nvSpPr>
          <p:cNvPr id="2" name="TextBox 1">
            <a:extLst>
              <a:ext uri="{FF2B5EF4-FFF2-40B4-BE49-F238E27FC236}">
                <a16:creationId xmlns:a16="http://schemas.microsoft.com/office/drawing/2014/main" id="{EC51DC83-01A0-1FEE-29BF-864BF05A61F2}"/>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pic>
        <p:nvPicPr>
          <p:cNvPr id="3" name="Picture 2" descr="A close up of a piano&#10;&#10;Description automatically generated">
            <a:extLst>
              <a:ext uri="{FF2B5EF4-FFF2-40B4-BE49-F238E27FC236}">
                <a16:creationId xmlns:a16="http://schemas.microsoft.com/office/drawing/2014/main" id="{B2B1EE46-70EE-94FB-7C2F-C06180B2F5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6927" y="1103768"/>
            <a:ext cx="4330090" cy="694550"/>
          </a:xfrm>
          <a:prstGeom prst="rect">
            <a:avLst/>
          </a:prstGeom>
        </p:spPr>
      </p:pic>
    </p:spTree>
    <p:extLst>
      <p:ext uri="{BB962C8B-B14F-4D97-AF65-F5344CB8AC3E}">
        <p14:creationId xmlns:p14="http://schemas.microsoft.com/office/powerpoint/2010/main" val="3862573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Piano Key Detection</a:t>
            </a:r>
            <a:endParaRPr/>
          </a:p>
        </p:txBody>
      </p:sp>
      <p:sp>
        <p:nvSpPr>
          <p:cNvPr id="11" name="Google Shape;2072;p55">
            <a:extLst>
              <a:ext uri="{FF2B5EF4-FFF2-40B4-BE49-F238E27FC236}">
                <a16:creationId xmlns:a16="http://schemas.microsoft.com/office/drawing/2014/main" id="{43F7B0D8-6132-DC2C-0CB0-E31C000FA05F}"/>
              </a:ext>
            </a:extLst>
          </p:cNvPr>
          <p:cNvSpPr txBox="1">
            <a:spLocks/>
          </p:cNvSpPr>
          <p:nvPr/>
        </p:nvSpPr>
        <p:spPr>
          <a:xfrm>
            <a:off x="2514572" y="2811828"/>
            <a:ext cx="4114800"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Extracted black regions by binary thresholding</a:t>
            </a:r>
          </a:p>
        </p:txBody>
      </p:sp>
      <p:sp>
        <p:nvSpPr>
          <p:cNvPr id="13" name="Google Shape;2072;p55">
            <a:extLst>
              <a:ext uri="{FF2B5EF4-FFF2-40B4-BE49-F238E27FC236}">
                <a16:creationId xmlns:a16="http://schemas.microsoft.com/office/drawing/2014/main" id="{7161DE55-8F7B-453E-8690-668A20738B0B}"/>
              </a:ext>
            </a:extLst>
          </p:cNvPr>
          <p:cNvSpPr txBox="1">
            <a:spLocks/>
          </p:cNvSpPr>
          <p:nvPr/>
        </p:nvSpPr>
        <p:spPr>
          <a:xfrm>
            <a:off x="2514572" y="1698726"/>
            <a:ext cx="4114800"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Extracted piano keyboard</a:t>
            </a:r>
          </a:p>
        </p:txBody>
      </p:sp>
      <p:pic>
        <p:nvPicPr>
          <p:cNvPr id="8" name="Picture 7">
            <a:extLst>
              <a:ext uri="{FF2B5EF4-FFF2-40B4-BE49-F238E27FC236}">
                <a16:creationId xmlns:a16="http://schemas.microsoft.com/office/drawing/2014/main" id="{E5AC902D-4AF1-7DC8-D23F-BF7DAF6B1720}"/>
              </a:ext>
            </a:extLst>
          </p:cNvPr>
          <p:cNvPicPr>
            <a:picLocks noChangeAspect="1"/>
          </p:cNvPicPr>
          <p:nvPr/>
        </p:nvPicPr>
        <p:blipFill>
          <a:blip r:embed="rId3"/>
          <a:stretch>
            <a:fillRect/>
          </a:stretch>
        </p:blipFill>
        <p:spPr>
          <a:xfrm>
            <a:off x="424253" y="2211631"/>
            <a:ext cx="8295438" cy="646312"/>
          </a:xfrm>
          <a:prstGeom prst="rect">
            <a:avLst/>
          </a:prstGeom>
          <a:ln>
            <a:solidFill>
              <a:schemeClr val="accent6">
                <a:lumMod val="50000"/>
              </a:schemeClr>
            </a:solidFill>
          </a:ln>
        </p:spPr>
      </p:pic>
      <p:pic>
        <p:nvPicPr>
          <p:cNvPr id="19" name="Picture 18" descr="A close up of a piano&#10;&#10;Description automatically generated">
            <a:extLst>
              <a:ext uri="{FF2B5EF4-FFF2-40B4-BE49-F238E27FC236}">
                <a16:creationId xmlns:a16="http://schemas.microsoft.com/office/drawing/2014/main" id="{A161C533-88A5-B3D1-631A-702E158DF1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15316" y="1052738"/>
            <a:ext cx="5713311" cy="736608"/>
          </a:xfrm>
          <a:prstGeom prst="rect">
            <a:avLst/>
          </a:prstGeom>
          <a:ln>
            <a:noFill/>
          </a:ln>
        </p:spPr>
      </p:pic>
      <p:sp>
        <p:nvSpPr>
          <p:cNvPr id="20" name="Google Shape;2072;p55">
            <a:extLst>
              <a:ext uri="{FF2B5EF4-FFF2-40B4-BE49-F238E27FC236}">
                <a16:creationId xmlns:a16="http://schemas.microsoft.com/office/drawing/2014/main" id="{3622DE4F-543C-F1CD-0CA0-64CAAEC1F150}"/>
              </a:ext>
            </a:extLst>
          </p:cNvPr>
          <p:cNvSpPr txBox="1">
            <a:spLocks/>
          </p:cNvSpPr>
          <p:nvPr/>
        </p:nvSpPr>
        <p:spPr>
          <a:xfrm>
            <a:off x="2514572" y="4085010"/>
            <a:ext cx="4114800"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Filtered connected components as black keys</a:t>
            </a:r>
          </a:p>
        </p:txBody>
      </p:sp>
      <p:pic>
        <p:nvPicPr>
          <p:cNvPr id="22" name="Picture 21">
            <a:extLst>
              <a:ext uri="{FF2B5EF4-FFF2-40B4-BE49-F238E27FC236}">
                <a16:creationId xmlns:a16="http://schemas.microsoft.com/office/drawing/2014/main" id="{0F3D366E-1E11-3AE5-B16D-E2D5E3F8992E}"/>
              </a:ext>
            </a:extLst>
          </p:cNvPr>
          <p:cNvPicPr>
            <a:picLocks noChangeAspect="1"/>
          </p:cNvPicPr>
          <p:nvPr/>
        </p:nvPicPr>
        <p:blipFill>
          <a:blip r:embed="rId5"/>
          <a:stretch>
            <a:fillRect/>
          </a:stretch>
        </p:blipFill>
        <p:spPr>
          <a:xfrm>
            <a:off x="424281" y="3420312"/>
            <a:ext cx="8295438" cy="664698"/>
          </a:xfrm>
          <a:prstGeom prst="rect">
            <a:avLst/>
          </a:prstGeom>
          <a:ln>
            <a:solidFill>
              <a:schemeClr val="accent6">
                <a:lumMod val="50000"/>
              </a:schemeClr>
            </a:solidFill>
          </a:ln>
        </p:spPr>
      </p:pic>
      <p:sp>
        <p:nvSpPr>
          <p:cNvPr id="2" name="TextBox 1">
            <a:extLst>
              <a:ext uri="{FF2B5EF4-FFF2-40B4-BE49-F238E27FC236}">
                <a16:creationId xmlns:a16="http://schemas.microsoft.com/office/drawing/2014/main" id="{DE7A3C97-1307-32DB-4BCA-EA505023FCC2}"/>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682219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pic>
        <p:nvPicPr>
          <p:cNvPr id="3" name="Picture 2" descr="Close-up of hands playing piano&#10;&#10;Description automatically generated">
            <a:extLst>
              <a:ext uri="{FF2B5EF4-FFF2-40B4-BE49-F238E27FC236}">
                <a16:creationId xmlns:a16="http://schemas.microsoft.com/office/drawing/2014/main" id="{C89F9550-E047-1B7E-BAA3-8849B3A59A56}"/>
              </a:ext>
            </a:extLst>
          </p:cNvPr>
          <p:cNvPicPr>
            <a:picLocks noChangeAspect="1"/>
          </p:cNvPicPr>
          <p:nvPr/>
        </p:nvPicPr>
        <p:blipFill rotWithShape="1">
          <a:blip r:embed="rId3" cstate="screen">
            <a:alphaModFix amt="95000"/>
            <a:extLst>
              <a:ext uri="{28A0092B-C50C-407E-A947-70E740481C1C}">
                <a14:useLocalDpi xmlns:a14="http://schemas.microsoft.com/office/drawing/2010/main"/>
              </a:ext>
            </a:extLst>
          </a:blip>
          <a:srcRect/>
          <a:stretch/>
        </p:blipFill>
        <p:spPr>
          <a:xfrm>
            <a:off x="-43542" y="-91440"/>
            <a:ext cx="9256122" cy="4914899"/>
          </a:xfrm>
          <a:prstGeom prst="rect">
            <a:avLst/>
          </a:prstGeom>
        </p:spPr>
      </p:pic>
      <p:sp>
        <p:nvSpPr>
          <p:cNvPr id="2" name="TextBox 1">
            <a:extLst>
              <a:ext uri="{FF2B5EF4-FFF2-40B4-BE49-F238E27FC236}">
                <a16:creationId xmlns:a16="http://schemas.microsoft.com/office/drawing/2014/main" id="{41FFA3AC-8BC9-A2C6-6FCE-34E05492BAE8}"/>
              </a:ext>
            </a:extLst>
          </p:cNvPr>
          <p:cNvSpPr txBox="1"/>
          <p:nvPr/>
        </p:nvSpPr>
        <p:spPr>
          <a:xfrm>
            <a:off x="0" y="4866501"/>
            <a:ext cx="6311590" cy="276999"/>
          </a:xfrm>
          <a:prstGeom prst="rect">
            <a:avLst/>
          </a:prstGeom>
          <a:noFill/>
        </p:spPr>
        <p:txBody>
          <a:bodyPr wrap="square" rtlCol="0">
            <a:spAutoFit/>
          </a:bodyPr>
          <a:lstStyle/>
          <a:p>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Introduction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Background | Data Collection | Solution | Result | Conclusion</a:t>
            </a:r>
          </a:p>
        </p:txBody>
      </p:sp>
    </p:spTree>
    <p:extLst>
      <p:ext uri="{BB962C8B-B14F-4D97-AF65-F5344CB8AC3E}">
        <p14:creationId xmlns:p14="http://schemas.microsoft.com/office/powerpoint/2010/main" val="129242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Piano Key Detection</a:t>
            </a:r>
            <a:endParaRPr/>
          </a:p>
        </p:txBody>
      </p:sp>
      <p:sp>
        <p:nvSpPr>
          <p:cNvPr id="11" name="Google Shape;2072;p55">
            <a:extLst>
              <a:ext uri="{FF2B5EF4-FFF2-40B4-BE49-F238E27FC236}">
                <a16:creationId xmlns:a16="http://schemas.microsoft.com/office/drawing/2014/main" id="{43F7B0D8-6132-DC2C-0CB0-E31C000FA05F}"/>
              </a:ext>
            </a:extLst>
          </p:cNvPr>
          <p:cNvSpPr txBox="1">
            <a:spLocks/>
          </p:cNvSpPr>
          <p:nvPr/>
        </p:nvSpPr>
        <p:spPr>
          <a:xfrm>
            <a:off x="2514572" y="2811828"/>
            <a:ext cx="4114800"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Detect location and pitch of each piano key</a:t>
            </a:r>
          </a:p>
        </p:txBody>
      </p:sp>
      <p:sp>
        <p:nvSpPr>
          <p:cNvPr id="13" name="Google Shape;2072;p55">
            <a:extLst>
              <a:ext uri="{FF2B5EF4-FFF2-40B4-BE49-F238E27FC236}">
                <a16:creationId xmlns:a16="http://schemas.microsoft.com/office/drawing/2014/main" id="{7161DE55-8F7B-453E-8690-668A20738B0B}"/>
              </a:ext>
            </a:extLst>
          </p:cNvPr>
          <p:cNvSpPr txBox="1">
            <a:spLocks/>
          </p:cNvSpPr>
          <p:nvPr/>
        </p:nvSpPr>
        <p:spPr>
          <a:xfrm>
            <a:off x="2514572" y="2173052"/>
            <a:ext cx="4114800"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Extracted black keys</a:t>
            </a:r>
          </a:p>
        </p:txBody>
      </p:sp>
      <p:pic>
        <p:nvPicPr>
          <p:cNvPr id="5" name="Picture 4" descr="A keyboard with numbers and keys&#10;&#10;Description automatically generated">
            <a:extLst>
              <a:ext uri="{FF2B5EF4-FFF2-40B4-BE49-F238E27FC236}">
                <a16:creationId xmlns:a16="http://schemas.microsoft.com/office/drawing/2014/main" id="{88A27714-0B36-9E3B-9F6B-74E5DB7CAF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808" y="2777704"/>
            <a:ext cx="8194964" cy="1311676"/>
          </a:xfrm>
          <a:prstGeom prst="rect">
            <a:avLst/>
          </a:prstGeom>
        </p:spPr>
      </p:pic>
      <p:sp>
        <p:nvSpPr>
          <p:cNvPr id="7" name="Google Shape;2072;p55">
            <a:extLst>
              <a:ext uri="{FF2B5EF4-FFF2-40B4-BE49-F238E27FC236}">
                <a16:creationId xmlns:a16="http://schemas.microsoft.com/office/drawing/2014/main" id="{0E9E9A97-AF5D-6D49-1DC0-25F12631F25B}"/>
              </a:ext>
            </a:extLst>
          </p:cNvPr>
          <p:cNvSpPr txBox="1">
            <a:spLocks/>
          </p:cNvSpPr>
          <p:nvPr/>
        </p:nvSpPr>
        <p:spPr>
          <a:xfrm>
            <a:off x="2514572" y="4089380"/>
            <a:ext cx="4114800"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t>Deduce white keys based on black keys' location</a:t>
            </a:r>
          </a:p>
        </p:txBody>
      </p:sp>
      <p:pic>
        <p:nvPicPr>
          <p:cNvPr id="16" name="Picture 15" descr="A white and blue door with black windows&#10;&#10;Description automatically generated">
            <a:extLst>
              <a:ext uri="{FF2B5EF4-FFF2-40B4-BE49-F238E27FC236}">
                <a16:creationId xmlns:a16="http://schemas.microsoft.com/office/drawing/2014/main" id="{B2981EF0-F56D-8FF5-543A-03ACE1276E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808" y="1145514"/>
            <a:ext cx="8194964" cy="1071001"/>
          </a:xfrm>
          <a:prstGeom prst="rect">
            <a:avLst/>
          </a:prstGeom>
        </p:spPr>
      </p:pic>
      <p:sp>
        <p:nvSpPr>
          <p:cNvPr id="2" name="TextBox 1">
            <a:extLst>
              <a:ext uri="{FF2B5EF4-FFF2-40B4-BE49-F238E27FC236}">
                <a16:creationId xmlns:a16="http://schemas.microsoft.com/office/drawing/2014/main" id="{9F8CA799-988D-1923-E4F5-F88B185C10C6}"/>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4076924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Piano Key-Finger Mapping</a:t>
            </a:r>
            <a:endParaRPr/>
          </a:p>
        </p:txBody>
      </p:sp>
      <p:sp>
        <p:nvSpPr>
          <p:cNvPr id="2072" name="Google Shape;2072;p55"/>
          <p:cNvSpPr txBox="1">
            <a:spLocks noGrp="1"/>
          </p:cNvSpPr>
          <p:nvPr>
            <p:ph type="subTitle" idx="1"/>
          </p:nvPr>
        </p:nvSpPr>
        <p:spPr>
          <a:xfrm>
            <a:off x="4681172" y="3856246"/>
            <a:ext cx="4002505" cy="678873"/>
          </a:xfrm>
          <a:prstGeom prst="rect">
            <a:avLst/>
          </a:prstGeom>
        </p:spPr>
        <p:txBody>
          <a:bodyPr spcFirstLastPara="1" wrap="square" lIns="91425" tIns="91425" rIns="91425" bIns="91425" anchor="t" anchorCtr="0">
            <a:noAutofit/>
          </a:bodyPr>
          <a:lstStyle/>
          <a:p>
            <a:pPr marL="0" lvl="0" indent="0" algn="ctr">
              <a:buClr>
                <a:schemeClr val="dk1"/>
              </a:buClr>
              <a:buSzPts val="1100"/>
              <a:buNone/>
            </a:pPr>
            <a:r>
              <a:rPr lang="en-HK"/>
              <a:t>Obtain mapping for each frame</a:t>
            </a:r>
          </a:p>
          <a:p>
            <a:pPr marL="0" lvl="0" indent="0" algn="ctr">
              <a:buClr>
                <a:schemeClr val="dk1"/>
              </a:buClr>
              <a:buSzPts val="1100"/>
              <a:buNone/>
            </a:pPr>
            <a:r>
              <a:rPr lang="en-HK">
                <a:sym typeface="Wingdings" panose="05000000000000000000" pitchFamily="2" charset="2"/>
              </a:rPr>
              <a:t> sample every 0.1 second</a:t>
            </a:r>
            <a:endParaRPr lang="en-HK"/>
          </a:p>
        </p:txBody>
      </p:sp>
      <p:sp>
        <p:nvSpPr>
          <p:cNvPr id="2" name="Google Shape;2072;p55">
            <a:extLst>
              <a:ext uri="{FF2B5EF4-FFF2-40B4-BE49-F238E27FC236}">
                <a16:creationId xmlns:a16="http://schemas.microsoft.com/office/drawing/2014/main" id="{74B9C2ED-746E-6FF2-1F36-A0E73945C0E8}"/>
              </a:ext>
            </a:extLst>
          </p:cNvPr>
          <p:cNvSpPr txBox="1">
            <a:spLocks/>
          </p:cNvSpPr>
          <p:nvPr/>
        </p:nvSpPr>
        <p:spPr>
          <a:xfrm>
            <a:off x="989374" y="3861521"/>
            <a:ext cx="3373420" cy="386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Apply model by CVZone</a:t>
            </a:r>
          </a:p>
          <a:p>
            <a:pPr marL="0" indent="0" algn="ctr">
              <a:buClr>
                <a:schemeClr val="dk1"/>
              </a:buClr>
              <a:buSzPts val="1100"/>
              <a:buFont typeface="Roboto"/>
              <a:buNone/>
            </a:pPr>
            <a:r>
              <a:rPr lang="en-HK">
                <a:sym typeface="Wingdings" panose="05000000000000000000" pitchFamily="2" charset="2"/>
              </a:rPr>
              <a:t> fingertip coordinates in each frame</a:t>
            </a:r>
            <a:endParaRPr lang="en-HK"/>
          </a:p>
        </p:txBody>
      </p:sp>
      <p:sp>
        <p:nvSpPr>
          <p:cNvPr id="6" name="Google Shape;2072;p55">
            <a:extLst>
              <a:ext uri="{FF2B5EF4-FFF2-40B4-BE49-F238E27FC236}">
                <a16:creationId xmlns:a16="http://schemas.microsoft.com/office/drawing/2014/main" id="{102976F9-D16A-CF86-9522-1672EFC3D57F}"/>
              </a:ext>
            </a:extLst>
          </p:cNvPr>
          <p:cNvSpPr txBox="1">
            <a:spLocks/>
          </p:cNvSpPr>
          <p:nvPr/>
        </p:nvSpPr>
        <p:spPr>
          <a:xfrm>
            <a:off x="1098548" y="1088873"/>
            <a:ext cx="3155073" cy="2489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b="1"/>
              <a:t>Hand Tracking</a:t>
            </a:r>
          </a:p>
        </p:txBody>
      </p:sp>
      <p:pic>
        <p:nvPicPr>
          <p:cNvPr id="11" name="Picture 10" descr="A person's hands on a piano&#10;&#10;Description automatically generated">
            <a:extLst>
              <a:ext uri="{FF2B5EF4-FFF2-40B4-BE49-F238E27FC236}">
                <a16:creationId xmlns:a16="http://schemas.microsoft.com/office/drawing/2014/main" id="{CF000C37-18E1-2DEA-0BFA-FB76EDEF71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1146" y="1496035"/>
            <a:ext cx="3142556" cy="2360210"/>
          </a:xfrm>
          <a:prstGeom prst="rect">
            <a:avLst/>
          </a:prstGeom>
        </p:spPr>
      </p:pic>
      <p:sp>
        <p:nvSpPr>
          <p:cNvPr id="12" name="Google Shape;2072;p55">
            <a:extLst>
              <a:ext uri="{FF2B5EF4-FFF2-40B4-BE49-F238E27FC236}">
                <a16:creationId xmlns:a16="http://schemas.microsoft.com/office/drawing/2014/main" id="{F0A3FD65-75F5-E0E4-9329-218B4AC5F6DC}"/>
              </a:ext>
            </a:extLst>
          </p:cNvPr>
          <p:cNvSpPr txBox="1">
            <a:spLocks/>
          </p:cNvSpPr>
          <p:nvPr/>
        </p:nvSpPr>
        <p:spPr>
          <a:xfrm>
            <a:off x="5111146" y="1133934"/>
            <a:ext cx="3155073" cy="2489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b="1"/>
              <a:t>Map to Piano Key Location</a:t>
            </a:r>
          </a:p>
        </p:txBody>
      </p:sp>
      <p:sp>
        <p:nvSpPr>
          <p:cNvPr id="3" name="TextBox 2">
            <a:extLst>
              <a:ext uri="{FF2B5EF4-FFF2-40B4-BE49-F238E27FC236}">
                <a16:creationId xmlns:a16="http://schemas.microsoft.com/office/drawing/2014/main" id="{FA852127-26FA-201F-4F59-BE97F3CA3CDD}"/>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pic>
        <p:nvPicPr>
          <p:cNvPr id="7" name="Picture 6">
            <a:extLst>
              <a:ext uri="{FF2B5EF4-FFF2-40B4-BE49-F238E27FC236}">
                <a16:creationId xmlns:a16="http://schemas.microsoft.com/office/drawing/2014/main" id="{6E6BD27D-0ED9-C8C5-B73C-DF3B958E36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2545" y="1496035"/>
            <a:ext cx="3007077" cy="2330373"/>
          </a:xfrm>
          <a:prstGeom prst="rect">
            <a:avLst/>
          </a:prstGeom>
        </p:spPr>
      </p:pic>
    </p:spTree>
    <p:extLst>
      <p:ext uri="{BB962C8B-B14F-4D97-AF65-F5344CB8AC3E}">
        <p14:creationId xmlns:p14="http://schemas.microsoft.com/office/powerpoint/2010/main" val="2461298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563700" y="1352065"/>
            <a:ext cx="4008300" cy="24393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a:solidFill>
                  <a:schemeClr val="accent6"/>
                </a:solidFill>
              </a:rPr>
              <a:t>Tempo Detection</a:t>
            </a:r>
            <a:endParaRPr lang="en-GB" sz="4800">
              <a:solidFill>
                <a:schemeClr val="accent6"/>
              </a:solidFill>
            </a:endParaRPr>
          </a:p>
        </p:txBody>
      </p:sp>
      <p:sp>
        <p:nvSpPr>
          <p:cNvPr id="5" name="TextBox 4">
            <a:extLst>
              <a:ext uri="{FF2B5EF4-FFF2-40B4-BE49-F238E27FC236}">
                <a16:creationId xmlns:a16="http://schemas.microsoft.com/office/drawing/2014/main" id="{655C6289-345D-64A5-5132-5027A01FE96B}"/>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pic>
        <p:nvPicPr>
          <p:cNvPr id="2" name="Picture 1">
            <a:extLst>
              <a:ext uri="{FF2B5EF4-FFF2-40B4-BE49-F238E27FC236}">
                <a16:creationId xmlns:a16="http://schemas.microsoft.com/office/drawing/2014/main" id="{3F79E3E2-746E-1E18-5F84-F09C933996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2091" y="1283647"/>
            <a:ext cx="3511657" cy="2576205"/>
          </a:xfrm>
          <a:prstGeom prst="rect">
            <a:avLst/>
          </a:prstGeom>
        </p:spPr>
      </p:pic>
    </p:spTree>
    <p:extLst>
      <p:ext uri="{BB962C8B-B14F-4D97-AF65-F5344CB8AC3E}">
        <p14:creationId xmlns:p14="http://schemas.microsoft.com/office/powerpoint/2010/main" val="101186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Tempo Detection</a:t>
            </a:r>
            <a:endParaRPr/>
          </a:p>
        </p:txBody>
      </p:sp>
      <p:sp>
        <p:nvSpPr>
          <p:cNvPr id="4" name="Google Shape;2072;p55">
            <a:extLst>
              <a:ext uri="{FF2B5EF4-FFF2-40B4-BE49-F238E27FC236}">
                <a16:creationId xmlns:a16="http://schemas.microsoft.com/office/drawing/2014/main" id="{455CEAC0-E008-1B69-6A9F-E3F814528322}"/>
              </a:ext>
            </a:extLst>
          </p:cNvPr>
          <p:cNvSpPr txBox="1">
            <a:spLocks/>
          </p:cNvSpPr>
          <p:nvPr/>
        </p:nvSpPr>
        <p:spPr>
          <a:xfrm>
            <a:off x="760228" y="1194295"/>
            <a:ext cx="7623494" cy="3724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600" b="1"/>
              <a:t>Tempo</a:t>
            </a:r>
            <a:r>
              <a:rPr lang="en-GB" sz="1600"/>
              <a:t> = speed of music  </a:t>
            </a:r>
            <a:r>
              <a:rPr lang="en-GB" sz="1600">
                <a:sym typeface="Wingdings" panose="05000000000000000000" pitchFamily="2" charset="2"/>
              </a:rPr>
              <a:t>  </a:t>
            </a:r>
            <a:r>
              <a:rPr lang="en-GB" sz="1600"/>
              <a:t>express feelings and interpretation of music</a:t>
            </a:r>
          </a:p>
        </p:txBody>
      </p:sp>
      <mc:AlternateContent xmlns:mc="http://schemas.openxmlformats.org/markup-compatibility/2006" xmlns:a14="http://schemas.microsoft.com/office/drawing/2010/main">
        <mc:Choice Requires="a14">
          <p:sp>
            <p:nvSpPr>
              <p:cNvPr id="2" name="Google Shape;2072;p55">
                <a:extLst>
                  <a:ext uri="{FF2B5EF4-FFF2-40B4-BE49-F238E27FC236}">
                    <a16:creationId xmlns:a16="http://schemas.microsoft.com/office/drawing/2014/main" id="{8E63A812-7761-EC6D-BF05-C0D91EEE7F5B}"/>
                  </a:ext>
                </a:extLst>
              </p:cNvPr>
              <p:cNvSpPr txBox="1">
                <a:spLocks/>
              </p:cNvSpPr>
              <p:nvPr/>
            </p:nvSpPr>
            <p:spPr>
              <a:xfrm>
                <a:off x="531990" y="2661993"/>
                <a:ext cx="3801815" cy="788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Arial"/>
                  <a:buNone/>
                </a:pPr>
                <a:r>
                  <a:rPr lang="en-GB" sz="1600" b="1"/>
                  <a:t>Quantized unit of tempo</a:t>
                </a:r>
              </a:p>
              <a:p>
                <a:pPr marL="0" indent="0">
                  <a:buClr>
                    <a:schemeClr val="dk1"/>
                  </a:buClr>
                  <a:buSzPts val="1100"/>
                  <a:buFont typeface="Arial"/>
                  <a:buNone/>
                </a:pPr>
                <a:r>
                  <a:rPr lang="en-GB">
                    <a:latin typeface="Cambria Math" panose="02040503050406030204" pitchFamily="18" charset="0"/>
                    <a:ea typeface="Cambria Math" panose="02040503050406030204" pitchFamily="18" charset="0"/>
                  </a:rPr>
                  <a:t>Beat per minute</a:t>
                </a:r>
                <a:r>
                  <a:rPr lang="en-GB"/>
                  <a:t> </a:t>
                </a:r>
                <a:r>
                  <a:rPr lang="en-GB" sz="1200"/>
                  <a:t>= </a:t>
                </a:r>
                <a14:m>
                  <m:oMath xmlns:m="http://schemas.openxmlformats.org/officeDocument/2006/math">
                    <m:f>
                      <m:fPr>
                        <m:ctrlPr>
                          <a:rPr lang="en-GB" sz="1600" i="1" smtClean="0">
                            <a:latin typeface="Cambria Math" panose="02040503050406030204" pitchFamily="18" charset="0"/>
                          </a:rPr>
                        </m:ctrlPr>
                      </m:fPr>
                      <m:num>
                        <m:r>
                          <m:rPr>
                            <m:sty m:val="p"/>
                          </m:rPr>
                          <a:rPr lang="en-US" sz="1600" b="0" i="0" smtClean="0">
                            <a:latin typeface="Cambria Math" panose="02040503050406030204" pitchFamily="18" charset="0"/>
                          </a:rPr>
                          <m:t>Total</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number</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of</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beats</m:t>
                        </m:r>
                      </m:num>
                      <m:den>
                        <m:r>
                          <a:rPr lang="en-US" sz="1600" b="0" i="0" smtClean="0">
                            <a:latin typeface="Cambria Math" panose="02040503050406030204" pitchFamily="18" charset="0"/>
                          </a:rPr>
                          <m:t> </m:t>
                        </m:r>
                        <m:r>
                          <m:rPr>
                            <m:sty m:val="p"/>
                          </m:rPr>
                          <a:rPr lang="en-US" sz="1600" b="0" i="0" smtClean="0">
                            <a:latin typeface="Cambria Math" panose="02040503050406030204" pitchFamily="18" charset="0"/>
                          </a:rPr>
                          <m:t>Length</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of</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music</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in</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minutes</m:t>
                        </m:r>
                      </m:den>
                    </m:f>
                  </m:oMath>
                </a14:m>
                <a:endParaRPr lang="en-GB" sz="1200"/>
              </a:p>
            </p:txBody>
          </p:sp>
        </mc:Choice>
        <mc:Fallback xmlns="">
          <p:sp>
            <p:nvSpPr>
              <p:cNvPr id="2" name="Google Shape;2072;p55">
                <a:extLst>
                  <a:ext uri="{FF2B5EF4-FFF2-40B4-BE49-F238E27FC236}">
                    <a16:creationId xmlns:a16="http://schemas.microsoft.com/office/drawing/2014/main" id="{8E63A812-7761-EC6D-BF05-C0D91EEE7F5B}"/>
                  </a:ext>
                </a:extLst>
              </p:cNvPr>
              <p:cNvSpPr txBox="1">
                <a:spLocks noRot="1" noChangeAspect="1" noMove="1" noResize="1" noEditPoints="1" noAdjustHandles="1" noChangeArrowheads="1" noChangeShapeType="1" noTextEdit="1"/>
              </p:cNvSpPr>
              <p:nvPr/>
            </p:nvSpPr>
            <p:spPr>
              <a:xfrm>
                <a:off x="531990" y="2661993"/>
                <a:ext cx="3801815" cy="788046"/>
              </a:xfrm>
              <a:prstGeom prst="rect">
                <a:avLst/>
              </a:prstGeom>
              <a:blipFill>
                <a:blip r:embed="rId3"/>
                <a:stretch>
                  <a:fillRect l="-664" b="-14286"/>
                </a:stretch>
              </a:blipFill>
              <a:ln>
                <a:noFill/>
              </a:ln>
            </p:spPr>
            <p:txBody>
              <a:bodyPr/>
              <a:lstStyle/>
              <a:p>
                <a:r>
                  <a:rPr lang="en-BA">
                    <a:noFill/>
                  </a:rPr>
                  <a:t> </a:t>
                </a:r>
              </a:p>
            </p:txBody>
          </p:sp>
        </mc:Fallback>
      </mc:AlternateContent>
      <p:sp>
        <p:nvSpPr>
          <p:cNvPr id="6" name="TextBox 5">
            <a:extLst>
              <a:ext uri="{FF2B5EF4-FFF2-40B4-BE49-F238E27FC236}">
                <a16:creationId xmlns:a16="http://schemas.microsoft.com/office/drawing/2014/main" id="{9EC79314-F247-9C43-6EE7-A26586A56CD2}"/>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
        <p:nvSpPr>
          <p:cNvPr id="7" name="Google Shape;2072;p55">
            <a:extLst>
              <a:ext uri="{FF2B5EF4-FFF2-40B4-BE49-F238E27FC236}">
                <a16:creationId xmlns:a16="http://schemas.microsoft.com/office/drawing/2014/main" id="{A49712F2-01B2-D507-5144-20EE97B9E079}"/>
              </a:ext>
            </a:extLst>
          </p:cNvPr>
          <p:cNvSpPr txBox="1">
            <a:spLocks/>
          </p:cNvSpPr>
          <p:nvPr/>
        </p:nvSpPr>
        <p:spPr>
          <a:xfrm>
            <a:off x="412249" y="1796150"/>
            <a:ext cx="2811398" cy="489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spcAft>
                <a:spcPts val="600"/>
              </a:spcAft>
              <a:buClr>
                <a:schemeClr val="dk1"/>
              </a:buClr>
              <a:buNone/>
            </a:pPr>
            <a:r>
              <a:rPr lang="en-GB" sz="1600"/>
              <a:t>Extract tempo information (e.g. onsets, local pulses)</a:t>
            </a:r>
          </a:p>
        </p:txBody>
      </p:sp>
      <p:sp>
        <p:nvSpPr>
          <p:cNvPr id="8" name="Google Shape;2072;p55">
            <a:extLst>
              <a:ext uri="{FF2B5EF4-FFF2-40B4-BE49-F238E27FC236}">
                <a16:creationId xmlns:a16="http://schemas.microsoft.com/office/drawing/2014/main" id="{0BA0BAF9-A065-7FA0-6D77-C89604C1054F}"/>
              </a:ext>
            </a:extLst>
          </p:cNvPr>
          <p:cNvSpPr txBox="1">
            <a:spLocks/>
          </p:cNvSpPr>
          <p:nvPr/>
        </p:nvSpPr>
        <p:spPr>
          <a:xfrm>
            <a:off x="4333805" y="2041075"/>
            <a:ext cx="4743151" cy="1284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spcAft>
                <a:spcPts val="600"/>
              </a:spcAft>
              <a:buClr>
                <a:schemeClr val="dk1"/>
              </a:buClr>
              <a:buNone/>
            </a:pPr>
            <a:r>
              <a:rPr lang="en-GB" sz="1600" b="1"/>
              <a:t>Purpose</a:t>
            </a:r>
          </a:p>
          <a:p>
            <a:pPr indent="-317500">
              <a:spcAft>
                <a:spcPts val="600"/>
              </a:spcAft>
              <a:buClr>
                <a:schemeClr val="dk1"/>
              </a:buClr>
            </a:pPr>
            <a:r>
              <a:rPr lang="en-GB" sz="1600"/>
              <a:t>Provide essential data for pitch detection</a:t>
            </a:r>
          </a:p>
          <a:p>
            <a:pPr indent="-317500">
              <a:spcAft>
                <a:spcPts val="600"/>
              </a:spcAft>
              <a:buClr>
                <a:schemeClr val="dk1"/>
              </a:buClr>
            </a:pPr>
            <a:r>
              <a:rPr lang="en-GB" sz="1600"/>
              <a:t>Basis for music style and emotion analysis (Term 2)</a:t>
            </a:r>
          </a:p>
        </p:txBody>
      </p:sp>
    </p:spTree>
    <p:extLst>
      <p:ext uri="{BB962C8B-B14F-4D97-AF65-F5344CB8AC3E}">
        <p14:creationId xmlns:p14="http://schemas.microsoft.com/office/powerpoint/2010/main" val="73417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Tempo Detection - </a:t>
            </a:r>
            <a:r>
              <a:rPr lang="en-GB"/>
              <a:t>Onset Detection</a:t>
            </a:r>
          </a:p>
        </p:txBody>
      </p:sp>
      <mc:AlternateContent xmlns:mc="http://schemas.openxmlformats.org/markup-compatibility/2006" xmlns:a14="http://schemas.microsoft.com/office/drawing/2010/main">
        <mc:Choice Requires="a14">
          <p:sp>
            <p:nvSpPr>
              <p:cNvPr id="4" name="Google Shape;2072;p55">
                <a:extLst>
                  <a:ext uri="{FF2B5EF4-FFF2-40B4-BE49-F238E27FC236}">
                    <a16:creationId xmlns:a16="http://schemas.microsoft.com/office/drawing/2014/main" id="{455CEAC0-E008-1B69-6A9F-E3F814528322}"/>
                  </a:ext>
                </a:extLst>
              </p:cNvPr>
              <p:cNvSpPr txBox="1">
                <a:spLocks/>
              </p:cNvSpPr>
              <p:nvPr/>
            </p:nvSpPr>
            <p:spPr>
              <a:xfrm>
                <a:off x="409157" y="1147571"/>
                <a:ext cx="7788638" cy="2938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Arial"/>
                  <a:buNone/>
                </a:pPr>
                <a:r>
                  <a:rPr lang="en-GB" sz="1600"/>
                  <a:t>Onset: A sudden increase in the signal’s energy level which represent the beats</a:t>
                </a:r>
              </a:p>
              <a:p>
                <a:pPr marL="0" indent="0">
                  <a:buClr>
                    <a:schemeClr val="dk1"/>
                  </a:buClr>
                  <a:buSzPts val="1100"/>
                  <a:buFont typeface="Arial"/>
                  <a:buNone/>
                </a:pPr>
                <a:endParaRPr lang="en-GB" sz="1600"/>
              </a:p>
              <a:p>
                <a:pPr marL="0" indent="0">
                  <a:buClr>
                    <a:schemeClr val="dk1"/>
                  </a:buClr>
                  <a:buSzPts val="1100"/>
                  <a:buFont typeface="Arial"/>
                  <a:buNone/>
                </a:pPr>
                <a:r>
                  <a:rPr lang="en-GB" sz="1600"/>
                  <a:t>Transforming the signal </a:t>
                </a:r>
                <a14:m>
                  <m:oMath xmlns:m="http://schemas.openxmlformats.org/officeDocument/2006/math">
                    <m:r>
                      <a:rPr lang="en-US" sz="1600" b="0" i="1" dirty="0" smtClean="0">
                        <a:latin typeface="Cambria Math" panose="02040503050406030204" pitchFamily="18" charset="0"/>
                      </a:rPr>
                      <m:t>𝑥</m:t>
                    </m:r>
                  </m:oMath>
                </a14:m>
                <a:r>
                  <a:rPr lang="en-GB" sz="1600"/>
                  <a:t> into local energy </a:t>
                </a:r>
                <a14:m>
                  <m:oMath xmlns:m="http://schemas.openxmlformats.org/officeDocument/2006/math">
                    <m:sSubSup>
                      <m:sSubSupPr>
                        <m:ctrlPr>
                          <a:rPr lang="en-GB" sz="1600" i="1" dirty="0" smtClean="0">
                            <a:latin typeface="Cambria Math" panose="02040503050406030204" pitchFamily="18" charset="0"/>
                          </a:rPr>
                        </m:ctrlPr>
                      </m:sSubSupPr>
                      <m:e>
                        <m:r>
                          <a:rPr lang="en-GB" sz="1600" i="1" dirty="0" smtClean="0">
                            <a:latin typeface="Cambria Math" panose="02040503050406030204" pitchFamily="18" charset="0"/>
                          </a:rPr>
                          <m:t>𝐸</m:t>
                        </m:r>
                      </m:e>
                      <m:sub>
                        <m:r>
                          <a:rPr lang="en-GB" sz="1600" i="1" dirty="0">
                            <a:latin typeface="Cambria Math" panose="02040503050406030204" pitchFamily="18" charset="0"/>
                          </a:rPr>
                          <m:t>𝑥</m:t>
                        </m:r>
                      </m:sub>
                      <m:sup>
                        <m:r>
                          <a:rPr lang="en-GB" sz="1600" i="1" dirty="0">
                            <a:latin typeface="Cambria Math" panose="02040503050406030204" pitchFamily="18" charset="0"/>
                          </a:rPr>
                          <m:t>𝑤</m:t>
                        </m:r>
                      </m:sup>
                    </m:sSubSup>
                    <m:d>
                      <m:dPr>
                        <m:ctrlPr>
                          <a:rPr lang="en-GB" sz="1600" i="1" dirty="0">
                            <a:latin typeface="Cambria Math" panose="02040503050406030204" pitchFamily="18" charset="0"/>
                          </a:rPr>
                        </m:ctrlPr>
                      </m:dPr>
                      <m:e>
                        <m:r>
                          <a:rPr lang="en-GB" sz="1600" i="1" dirty="0">
                            <a:latin typeface="Cambria Math" panose="02040503050406030204" pitchFamily="18" charset="0"/>
                          </a:rPr>
                          <m:t>𝑛</m:t>
                        </m:r>
                      </m:e>
                    </m:d>
                    <m:r>
                      <a:rPr lang="en-GB" sz="1600" i="1" dirty="0">
                        <a:latin typeface="Cambria Math" panose="02040503050406030204" pitchFamily="18" charset="0"/>
                      </a:rPr>
                      <m:t>:</m:t>
                    </m:r>
                    <m:r>
                      <a:rPr lang="en-GB" sz="1600" i="1" dirty="0" smtClean="0">
                        <a:latin typeface="Cambria Math" panose="02040503050406030204" pitchFamily="18" charset="0"/>
                        <a:ea typeface="Cambria Math" panose="02040503050406030204" pitchFamily="18" charset="0"/>
                      </a:rPr>
                      <m:t>ℤ</m:t>
                    </m:r>
                    <m:r>
                      <a:rPr lang="en-GB" sz="1600" i="1" dirty="0">
                        <a:latin typeface="Cambria Math" panose="02040503050406030204" pitchFamily="18" charset="0"/>
                      </a:rPr>
                      <m:t>→</m:t>
                    </m:r>
                    <m:r>
                      <a:rPr lang="en-GB" sz="1600" i="1" dirty="0">
                        <a:latin typeface="Cambria Math" panose="02040503050406030204" pitchFamily="18" charset="0"/>
                        <a:ea typeface="Cambria Math" panose="02040503050406030204" pitchFamily="18" charset="0"/>
                      </a:rPr>
                      <m:t>ℝ</m:t>
                    </m:r>
                  </m:oMath>
                </a14:m>
                <a:r>
                  <a:rPr lang="en-GB" sz="1600"/>
                  <a:t> where </a:t>
                </a:r>
                <a14:m>
                  <m:oMath xmlns:m="http://schemas.openxmlformats.org/officeDocument/2006/math">
                    <m:r>
                      <a:rPr lang="en-US" sz="1600" b="0" i="1" dirty="0" smtClean="0">
                        <a:latin typeface="Cambria Math" panose="02040503050406030204" pitchFamily="18" charset="0"/>
                      </a:rPr>
                      <m:t>𝑤</m:t>
                    </m:r>
                    <m:r>
                      <a:rPr lang="en-US" sz="1600" i="1" dirty="0">
                        <a:latin typeface="Cambria Math" panose="02040503050406030204" pitchFamily="18" charset="0"/>
                      </a:rPr>
                      <m:t> </m:t>
                    </m:r>
                  </m:oMath>
                </a14:m>
                <a:r>
                  <a:rPr lang="en-GB" sz="1600"/>
                  <a:t>is a bell-shaped window function by this equation:</a:t>
                </a:r>
              </a:p>
              <a:p>
                <a:pPr marL="0" indent="0">
                  <a:buClr>
                    <a:schemeClr val="dk1"/>
                  </a:buClr>
                  <a:buSzPts val="1100"/>
                  <a:buFont typeface="Arial"/>
                  <a:buNone/>
                </a:pPr>
                <a:endParaRPr lang="en-GB" sz="1600"/>
              </a:p>
              <a:p>
                <a:pPr marL="0" indent="0">
                  <a:buClr>
                    <a:schemeClr val="dk1"/>
                  </a:buClr>
                  <a:buSzPts val="1100"/>
                  <a:buFont typeface="Arial"/>
                  <a:buNone/>
                </a:pPr>
                <a:endParaRPr lang="en-GB" sz="1600"/>
              </a:p>
              <a:p>
                <a:pPr marL="0" indent="0">
                  <a:buClr>
                    <a:schemeClr val="dk1"/>
                  </a:buClr>
                  <a:buSzPts val="1100"/>
                  <a:buFont typeface="Arial"/>
                  <a:buNone/>
                </a:pPr>
                <a:endParaRPr lang="en-GB" sz="1600"/>
              </a:p>
              <a:p>
                <a:pPr marL="0" indent="0">
                  <a:buClr>
                    <a:schemeClr val="dk1"/>
                  </a:buClr>
                  <a:buSzPts val="1100"/>
                  <a:buFont typeface="Arial"/>
                  <a:buNone/>
                </a:pPr>
                <a:r>
                  <a:rPr lang="en-GB" sz="1600"/>
                  <a:t>Take a derivative of the local energy function to find the energy change:</a:t>
                </a:r>
              </a:p>
              <a:p>
                <a:pPr marL="0" indent="0">
                  <a:buClr>
                    <a:schemeClr val="dk1"/>
                  </a:buClr>
                  <a:buSzPts val="1100"/>
                  <a:buFont typeface="Arial"/>
                  <a:buNone/>
                </a:pPr>
                <a:endParaRPr lang="en-GB" sz="1600"/>
              </a:p>
              <a:p>
                <a:pPr marL="0" indent="0">
                  <a:buClr>
                    <a:schemeClr val="dk1"/>
                  </a:buClr>
                  <a:buSzPts val="1100"/>
                  <a:buFont typeface="Arial"/>
                  <a:buNone/>
                </a:pPr>
                <a:endParaRPr lang="en-GB" sz="1600"/>
              </a:p>
              <a:p>
                <a:pPr marL="0" indent="0">
                  <a:buClr>
                    <a:schemeClr val="dk1"/>
                  </a:buClr>
                  <a:buSzPts val="1100"/>
                  <a:buFont typeface="Arial"/>
                  <a:buNone/>
                </a:pPr>
                <a:endParaRPr lang="en-GB" sz="1600"/>
              </a:p>
              <a:p>
                <a:pPr marL="0" indent="0">
                  <a:buClr>
                    <a:schemeClr val="dk1"/>
                  </a:buClr>
                  <a:buSzPts val="1100"/>
                  <a:buFont typeface="Arial"/>
                  <a:buNone/>
                </a:pPr>
                <a:r>
                  <a:rPr lang="en-GB" sz="1600"/>
                  <a:t>Peak extraction function to energy change </a:t>
                </a:r>
                <a:r>
                  <a:rPr lang="en-GB" sz="1600">
                    <a:sym typeface="Wingdings" panose="05000000000000000000" pitchFamily="2" charset="2"/>
                  </a:rPr>
                  <a:t></a:t>
                </a:r>
                <a:r>
                  <a:rPr lang="en-GB" sz="1600"/>
                  <a:t> the onsets of the audio</a:t>
                </a:r>
              </a:p>
            </p:txBody>
          </p:sp>
        </mc:Choice>
        <mc:Fallback xmlns="">
          <p:sp>
            <p:nvSpPr>
              <p:cNvPr id="4" name="Google Shape;2072;p55">
                <a:extLst>
                  <a:ext uri="{FF2B5EF4-FFF2-40B4-BE49-F238E27FC236}">
                    <a16:creationId xmlns:a16="http://schemas.microsoft.com/office/drawing/2014/main" id="{455CEAC0-E008-1B69-6A9F-E3F814528322}"/>
                  </a:ext>
                </a:extLst>
              </p:cNvPr>
              <p:cNvSpPr txBox="1">
                <a:spLocks noRot="1" noChangeAspect="1" noMove="1" noResize="1" noEditPoints="1" noAdjustHandles="1" noChangeArrowheads="1" noChangeShapeType="1" noTextEdit="1"/>
              </p:cNvSpPr>
              <p:nvPr/>
            </p:nvSpPr>
            <p:spPr>
              <a:xfrm>
                <a:off x="409157" y="1147571"/>
                <a:ext cx="7788638" cy="2938262"/>
              </a:xfrm>
              <a:prstGeom prst="rect">
                <a:avLst/>
              </a:prstGeom>
              <a:blipFill>
                <a:blip r:embed="rId3"/>
                <a:stretch>
                  <a:fillRect l="-489" b="-21121"/>
                </a:stretch>
              </a:blipFill>
              <a:ln>
                <a:noFill/>
              </a:ln>
            </p:spPr>
            <p:txBody>
              <a:bodyPr/>
              <a:lstStyle/>
              <a:p>
                <a:r>
                  <a:rPr lang="en-BA">
                    <a:noFill/>
                  </a:rPr>
                  <a:t> </a:t>
                </a:r>
              </a:p>
            </p:txBody>
          </p:sp>
        </mc:Fallback>
      </mc:AlternateContent>
      <p:pic>
        <p:nvPicPr>
          <p:cNvPr id="6" name="Picture 5">
            <a:extLst>
              <a:ext uri="{FF2B5EF4-FFF2-40B4-BE49-F238E27FC236}">
                <a16:creationId xmlns:a16="http://schemas.microsoft.com/office/drawing/2014/main" id="{D9CB91BA-A1A3-4C06-A189-35C841BF90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04388" y="2487522"/>
            <a:ext cx="4398176" cy="656031"/>
          </a:xfrm>
          <a:prstGeom prst="rect">
            <a:avLst/>
          </a:prstGeom>
        </p:spPr>
      </p:pic>
      <p:pic>
        <p:nvPicPr>
          <p:cNvPr id="7" name="Picture 6">
            <a:extLst>
              <a:ext uri="{FF2B5EF4-FFF2-40B4-BE49-F238E27FC236}">
                <a16:creationId xmlns:a16="http://schemas.microsoft.com/office/drawing/2014/main" id="{A27A261F-4284-6271-47D4-B5C183851F2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70040" y="3646518"/>
            <a:ext cx="3294656" cy="502923"/>
          </a:xfrm>
          <a:prstGeom prst="rect">
            <a:avLst/>
          </a:prstGeom>
        </p:spPr>
      </p:pic>
      <p:sp>
        <p:nvSpPr>
          <p:cNvPr id="2" name="TextBox 1">
            <a:extLst>
              <a:ext uri="{FF2B5EF4-FFF2-40B4-BE49-F238E27FC236}">
                <a16:creationId xmlns:a16="http://schemas.microsoft.com/office/drawing/2014/main" id="{B6A82A00-FE32-BD16-8EB2-C57C9ACFBE51}"/>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pic>
        <p:nvPicPr>
          <p:cNvPr id="9" name="Picture 8" descr="A graph of a sound wave&#10;&#10;Description automatically generated">
            <a:extLst>
              <a:ext uri="{FF2B5EF4-FFF2-40B4-BE49-F238E27FC236}">
                <a16:creationId xmlns:a16="http://schemas.microsoft.com/office/drawing/2014/main" id="{3EFD81D6-9C3D-E9CB-5D6C-97E42F1C438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039612" y="2271320"/>
            <a:ext cx="1898682" cy="2204847"/>
          </a:xfrm>
          <a:prstGeom prst="rect">
            <a:avLst/>
          </a:prstGeom>
        </p:spPr>
      </p:pic>
    </p:spTree>
    <p:extLst>
      <p:ext uri="{BB962C8B-B14F-4D97-AF65-F5344CB8AC3E}">
        <p14:creationId xmlns:p14="http://schemas.microsoft.com/office/powerpoint/2010/main" val="408282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Tempo Detection - </a:t>
            </a:r>
            <a:r>
              <a:rPr lang="en-GB"/>
              <a:t>Predominant Local Pulse</a:t>
            </a:r>
          </a:p>
        </p:txBody>
      </p:sp>
      <p:sp>
        <p:nvSpPr>
          <p:cNvPr id="4" name="Google Shape;2072;p55">
            <a:extLst>
              <a:ext uri="{FF2B5EF4-FFF2-40B4-BE49-F238E27FC236}">
                <a16:creationId xmlns:a16="http://schemas.microsoft.com/office/drawing/2014/main" id="{455CEAC0-E008-1B69-6A9F-E3F814528322}"/>
              </a:ext>
            </a:extLst>
          </p:cNvPr>
          <p:cNvSpPr txBox="1">
            <a:spLocks/>
          </p:cNvSpPr>
          <p:nvPr/>
        </p:nvSpPr>
        <p:spPr>
          <a:xfrm>
            <a:off x="765578" y="1309138"/>
            <a:ext cx="7612793" cy="2938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Arial"/>
              <a:buNone/>
            </a:pPr>
            <a:r>
              <a:rPr lang="en-GB" sz="1600" b="1"/>
              <a:t>Motivation</a:t>
            </a:r>
          </a:p>
          <a:p>
            <a:pPr marL="0" indent="0">
              <a:buClr>
                <a:schemeClr val="dk1"/>
              </a:buClr>
              <a:buSzPts val="1100"/>
              <a:buFont typeface="Arial"/>
              <a:buNone/>
            </a:pPr>
            <a:r>
              <a:rPr lang="en-GB" sz="1600"/>
              <a:t>Expressive performances </a:t>
            </a:r>
            <a:r>
              <a:rPr lang="en-GB" sz="1600">
                <a:sym typeface="Wingdings" pitchFamily="2" charset="2"/>
              </a:rPr>
              <a:t></a:t>
            </a:r>
            <a:r>
              <a:rPr lang="en-GB" sz="1600"/>
              <a:t> Subjective changes in tempo </a:t>
            </a:r>
            <a:r>
              <a:rPr lang="en-GB" sz="1600">
                <a:sym typeface="Wingdings" pitchFamily="2" charset="2"/>
              </a:rPr>
              <a:t> Challenging to detect</a:t>
            </a:r>
            <a:endParaRPr lang="en-GB" sz="1600"/>
          </a:p>
          <a:p>
            <a:pPr marL="0" indent="0">
              <a:spcAft>
                <a:spcPts val="600"/>
              </a:spcAft>
              <a:buClr>
                <a:schemeClr val="dk1"/>
              </a:buClr>
              <a:buSzPts val="1100"/>
              <a:buFont typeface="Arial"/>
              <a:buNone/>
            </a:pPr>
            <a:endParaRPr lang="en-GB" sz="1600" b="1"/>
          </a:p>
          <a:p>
            <a:pPr marL="0" indent="0">
              <a:spcAft>
                <a:spcPts val="600"/>
              </a:spcAft>
              <a:buClr>
                <a:schemeClr val="dk1"/>
              </a:buClr>
              <a:buSzPts val="1100"/>
              <a:buFont typeface="Arial"/>
              <a:buNone/>
            </a:pPr>
            <a:r>
              <a:rPr lang="en-GB" sz="1600" b="1"/>
              <a:t>Purpose</a:t>
            </a:r>
            <a:endParaRPr lang="en-GB" sz="1600"/>
          </a:p>
          <a:p>
            <a:pPr marL="285750" indent="-285750">
              <a:spcAft>
                <a:spcPts val="600"/>
              </a:spcAft>
              <a:buClr>
                <a:schemeClr val="dk1"/>
              </a:buClr>
              <a:buSzPts val="1100"/>
            </a:pPr>
            <a:r>
              <a:rPr lang="en-GB" sz="1600"/>
              <a:t>Reduce the impact of the subjective notion of tempo and beat.</a:t>
            </a:r>
          </a:p>
          <a:p>
            <a:pPr marL="285750" indent="-285750">
              <a:spcAft>
                <a:spcPts val="600"/>
              </a:spcAft>
              <a:buClr>
                <a:schemeClr val="dk1"/>
              </a:buClr>
              <a:buSzPts val="1100"/>
            </a:pPr>
            <a:r>
              <a:rPr lang="en-GB" sz="1600"/>
              <a:t>Can adjust to subjective and sudden changes in tempo.</a:t>
            </a:r>
          </a:p>
          <a:p>
            <a:pPr marL="285750" indent="-285750">
              <a:buClr>
                <a:schemeClr val="dk1"/>
              </a:buClr>
              <a:buSzPts val="1100"/>
            </a:pPr>
            <a:endParaRPr lang="en-GB" sz="1600"/>
          </a:p>
        </p:txBody>
      </p:sp>
      <p:sp>
        <p:nvSpPr>
          <p:cNvPr id="2" name="TextBox 1">
            <a:extLst>
              <a:ext uri="{FF2B5EF4-FFF2-40B4-BE49-F238E27FC236}">
                <a16:creationId xmlns:a16="http://schemas.microsoft.com/office/drawing/2014/main" id="{7F304FF4-17FE-09D1-E0C7-5077B3958F01}"/>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119223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7F304FF4-17FE-09D1-E0C7-5077B3958F01}"/>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
        <p:nvSpPr>
          <p:cNvPr id="14" name="Google Shape;1303;p37">
            <a:extLst>
              <a:ext uri="{FF2B5EF4-FFF2-40B4-BE49-F238E27FC236}">
                <a16:creationId xmlns:a16="http://schemas.microsoft.com/office/drawing/2014/main" id="{B6C1B1AC-1EFD-D482-21B3-9A027707DFC1}"/>
              </a:ext>
            </a:extLst>
          </p:cNvPr>
          <p:cNvSpPr txBox="1">
            <a:spLocks/>
          </p:cNvSpPr>
          <p:nvPr/>
        </p:nvSpPr>
        <p:spPr>
          <a:xfrm>
            <a:off x="1209935" y="3054361"/>
            <a:ext cx="3022965" cy="4203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classic method for beat tracking </a:t>
            </a:r>
          </a:p>
        </p:txBody>
      </p:sp>
      <p:sp>
        <p:nvSpPr>
          <p:cNvPr id="15" name="Google Shape;1304;p37">
            <a:extLst>
              <a:ext uri="{FF2B5EF4-FFF2-40B4-BE49-F238E27FC236}">
                <a16:creationId xmlns:a16="http://schemas.microsoft.com/office/drawing/2014/main" id="{16271D34-DA6F-1889-6E3C-E7967CFC125C}"/>
              </a:ext>
            </a:extLst>
          </p:cNvPr>
          <p:cNvSpPr txBox="1">
            <a:spLocks/>
          </p:cNvSpPr>
          <p:nvPr/>
        </p:nvSpPr>
        <p:spPr>
          <a:xfrm>
            <a:off x="5217041" y="3050929"/>
            <a:ext cx="2793900" cy="6948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buClr>
                <a:schemeClr val="dk1"/>
              </a:buClr>
              <a:buSzPts val="1100"/>
            </a:pPr>
            <a:r>
              <a:rPr lang="en-US"/>
              <a:t>more “stable” tempo detection</a:t>
            </a:r>
          </a:p>
          <a:p>
            <a:pPr algn="ctr">
              <a:buClr>
                <a:schemeClr val="dk1"/>
              </a:buClr>
              <a:buSzPts val="1100"/>
            </a:pPr>
            <a:r>
              <a:rPr lang="en-US"/>
              <a:t>(proper window length needed)</a:t>
            </a:r>
          </a:p>
        </p:txBody>
      </p:sp>
      <p:sp>
        <p:nvSpPr>
          <p:cNvPr id="17" name="Google Shape;1306;p37">
            <a:extLst>
              <a:ext uri="{FF2B5EF4-FFF2-40B4-BE49-F238E27FC236}">
                <a16:creationId xmlns:a16="http://schemas.microsoft.com/office/drawing/2014/main" id="{8F4D9F22-4369-1371-3A9D-F15AAE635FB9}"/>
              </a:ext>
            </a:extLst>
          </p:cNvPr>
          <p:cNvSpPr txBox="1">
            <a:spLocks/>
          </p:cNvSpPr>
          <p:nvPr/>
        </p:nvSpPr>
        <p:spPr>
          <a:xfrm>
            <a:off x="5214041" y="1368423"/>
            <a:ext cx="2796900" cy="420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GB" b="1">
                <a:latin typeface="Roboto" panose="02000000000000000000" pitchFamily="2" charset="0"/>
                <a:ea typeface="Roboto" panose="02000000000000000000" pitchFamily="2" charset="0"/>
                <a:cs typeface="Roboto" panose="02000000000000000000" pitchFamily="2" charset="0"/>
              </a:rPr>
              <a:t>Predominant Local Pulse</a:t>
            </a:r>
          </a:p>
        </p:txBody>
      </p:sp>
      <p:pic>
        <p:nvPicPr>
          <p:cNvPr id="18" name="Picture 17" descr="A graph of a beat and a beat track&#10;&#10;Description automatically generated with medium confidence">
            <a:extLst>
              <a:ext uri="{FF2B5EF4-FFF2-40B4-BE49-F238E27FC236}">
                <a16:creationId xmlns:a16="http://schemas.microsoft.com/office/drawing/2014/main" id="{0FD64E84-1C4F-1A38-D7B1-B2F020E7C58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96903" y="1752368"/>
            <a:ext cx="3249031" cy="1080155"/>
          </a:xfrm>
          <a:prstGeom prst="rect">
            <a:avLst/>
          </a:prstGeom>
        </p:spPr>
      </p:pic>
      <p:pic>
        <p:nvPicPr>
          <p:cNvPr id="19" name="Picture 18" descr="A graph of a beat and a beat track&#10;&#10;Description automatically generated with medium confidence">
            <a:extLst>
              <a:ext uri="{FF2B5EF4-FFF2-40B4-BE49-F238E27FC236}">
                <a16:creationId xmlns:a16="http://schemas.microsoft.com/office/drawing/2014/main" id="{B4E5B308-0081-82BA-DC07-891C09E25BF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24131" y="1752368"/>
            <a:ext cx="3182720" cy="1204999"/>
          </a:xfrm>
          <a:prstGeom prst="rect">
            <a:avLst/>
          </a:prstGeom>
        </p:spPr>
      </p:pic>
      <p:sp>
        <p:nvSpPr>
          <p:cNvPr id="6" name="Google Shape;1613;p55">
            <a:extLst>
              <a:ext uri="{FF2B5EF4-FFF2-40B4-BE49-F238E27FC236}">
                <a16:creationId xmlns:a16="http://schemas.microsoft.com/office/drawing/2014/main" id="{13E758F7-8497-95DC-D39C-6E8A06268802}"/>
              </a:ext>
            </a:extLst>
          </p:cNvPr>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Tempo Detection – </a:t>
            </a:r>
            <a:r>
              <a:rPr lang="en-GB"/>
              <a:t>Graphical Representation</a:t>
            </a:r>
          </a:p>
        </p:txBody>
      </p:sp>
      <p:sp>
        <p:nvSpPr>
          <p:cNvPr id="7" name="Google Shape;1306;p37">
            <a:extLst>
              <a:ext uri="{FF2B5EF4-FFF2-40B4-BE49-F238E27FC236}">
                <a16:creationId xmlns:a16="http://schemas.microsoft.com/office/drawing/2014/main" id="{725D16AD-DCC2-FE65-DA48-4D871BE5C664}"/>
              </a:ext>
            </a:extLst>
          </p:cNvPr>
          <p:cNvSpPr txBox="1">
            <a:spLocks/>
          </p:cNvSpPr>
          <p:nvPr/>
        </p:nvSpPr>
        <p:spPr>
          <a:xfrm>
            <a:off x="1322968" y="1368423"/>
            <a:ext cx="2796900" cy="420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GB" b="1">
                <a:latin typeface="Roboto" panose="02000000000000000000" pitchFamily="2" charset="0"/>
                <a:ea typeface="Roboto" panose="02000000000000000000" pitchFamily="2" charset="0"/>
                <a:cs typeface="Roboto" panose="02000000000000000000" pitchFamily="2" charset="0"/>
              </a:rPr>
              <a:t>Onset Detection</a:t>
            </a:r>
          </a:p>
        </p:txBody>
      </p:sp>
    </p:spTree>
    <p:extLst>
      <p:ext uri="{BB962C8B-B14F-4D97-AF65-F5344CB8AC3E}">
        <p14:creationId xmlns:p14="http://schemas.microsoft.com/office/powerpoint/2010/main" val="64773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Tempo Detection - Evaluation</a:t>
            </a:r>
            <a:endParaRPr/>
          </a:p>
        </p:txBody>
      </p:sp>
      <p:sp>
        <p:nvSpPr>
          <p:cNvPr id="4" name="Google Shape;2072;p55">
            <a:extLst>
              <a:ext uri="{FF2B5EF4-FFF2-40B4-BE49-F238E27FC236}">
                <a16:creationId xmlns:a16="http://schemas.microsoft.com/office/drawing/2014/main" id="{455CEAC0-E008-1B69-6A9F-E3F814528322}"/>
              </a:ext>
            </a:extLst>
          </p:cNvPr>
          <p:cNvSpPr txBox="1">
            <a:spLocks/>
          </p:cNvSpPr>
          <p:nvPr/>
        </p:nvSpPr>
        <p:spPr>
          <a:xfrm>
            <a:off x="409157" y="1371345"/>
            <a:ext cx="5522515" cy="903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spcAft>
                <a:spcPts val="600"/>
              </a:spcAft>
              <a:buClr>
                <a:schemeClr val="dk1"/>
              </a:buClr>
              <a:buSzPts val="1100"/>
              <a:buFont typeface="Arial"/>
              <a:buNone/>
            </a:pPr>
            <a:r>
              <a:rPr lang="en-GB" sz="1600" b="1"/>
              <a:t>Output</a:t>
            </a:r>
          </a:p>
          <a:p>
            <a:pPr indent="-317500">
              <a:spcAft>
                <a:spcPts val="600"/>
              </a:spcAft>
              <a:buClr>
                <a:schemeClr val="dk1"/>
              </a:buClr>
            </a:pPr>
            <a:r>
              <a:rPr lang="en-GB" sz="1600"/>
              <a:t>Graphical representation of tempo information</a:t>
            </a:r>
          </a:p>
        </p:txBody>
      </p:sp>
      <p:pic>
        <p:nvPicPr>
          <p:cNvPr id="7" name="Picture 6" descr="A close-up of a graph&#10;&#10;Description automatically generated">
            <a:extLst>
              <a:ext uri="{FF2B5EF4-FFF2-40B4-BE49-F238E27FC236}">
                <a16:creationId xmlns:a16="http://schemas.microsoft.com/office/drawing/2014/main" id="{5DC61C1C-AD1A-4C89-EAC4-AD4AA3C7BF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0478" y="873562"/>
            <a:ext cx="2397537" cy="1798152"/>
          </a:xfrm>
          <a:prstGeom prst="rect">
            <a:avLst/>
          </a:prstGeom>
        </p:spPr>
      </p:pic>
      <p:pic>
        <p:nvPicPr>
          <p:cNvPr id="9" name="Picture 8" descr="A graph of a line graph&#10;&#10;Description automatically generated">
            <a:extLst>
              <a:ext uri="{FF2B5EF4-FFF2-40B4-BE49-F238E27FC236}">
                <a16:creationId xmlns:a16="http://schemas.microsoft.com/office/drawing/2014/main" id="{9DBBC16C-318F-5600-C0B8-4E96A712E3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2795" y="2868422"/>
            <a:ext cx="2252905" cy="1689678"/>
          </a:xfrm>
          <a:prstGeom prst="rect">
            <a:avLst/>
          </a:prstGeom>
        </p:spPr>
      </p:pic>
      <p:sp>
        <p:nvSpPr>
          <p:cNvPr id="12" name="Google Shape;2072;p55">
            <a:extLst>
              <a:ext uri="{FF2B5EF4-FFF2-40B4-BE49-F238E27FC236}">
                <a16:creationId xmlns:a16="http://schemas.microsoft.com/office/drawing/2014/main" id="{7BA113CC-2ED9-955E-0BC8-6F27F08D3401}"/>
              </a:ext>
            </a:extLst>
          </p:cNvPr>
          <p:cNvSpPr txBox="1">
            <a:spLocks/>
          </p:cNvSpPr>
          <p:nvPr/>
        </p:nvSpPr>
        <p:spPr>
          <a:xfrm>
            <a:off x="6038600" y="2520294"/>
            <a:ext cx="2821292"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Detected onset with spectrogram</a:t>
            </a:r>
          </a:p>
        </p:txBody>
      </p:sp>
      <p:sp>
        <p:nvSpPr>
          <p:cNvPr id="13" name="Google Shape;2072;p55">
            <a:extLst>
              <a:ext uri="{FF2B5EF4-FFF2-40B4-BE49-F238E27FC236}">
                <a16:creationId xmlns:a16="http://schemas.microsoft.com/office/drawing/2014/main" id="{8D00D27A-03B3-F980-D9D6-42BD4B7BC1F3}"/>
              </a:ext>
            </a:extLst>
          </p:cNvPr>
          <p:cNvSpPr txBox="1">
            <a:spLocks/>
          </p:cNvSpPr>
          <p:nvPr/>
        </p:nvSpPr>
        <p:spPr>
          <a:xfrm>
            <a:off x="6322795" y="4460555"/>
            <a:ext cx="225290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PLP result</a:t>
            </a:r>
          </a:p>
        </p:txBody>
      </p:sp>
      <p:sp>
        <p:nvSpPr>
          <p:cNvPr id="2" name="TextBox 1">
            <a:extLst>
              <a:ext uri="{FF2B5EF4-FFF2-40B4-BE49-F238E27FC236}">
                <a16:creationId xmlns:a16="http://schemas.microsoft.com/office/drawing/2014/main" id="{94E76B3E-5A86-77F4-0F88-CEC476CE1A5F}"/>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
        <p:nvSpPr>
          <p:cNvPr id="3" name="Google Shape;2072;p55">
            <a:extLst>
              <a:ext uri="{FF2B5EF4-FFF2-40B4-BE49-F238E27FC236}">
                <a16:creationId xmlns:a16="http://schemas.microsoft.com/office/drawing/2014/main" id="{3457248E-5C33-50AF-F163-C99930F63AC0}"/>
              </a:ext>
            </a:extLst>
          </p:cNvPr>
          <p:cNvSpPr txBox="1">
            <a:spLocks/>
          </p:cNvSpPr>
          <p:nvPr/>
        </p:nvSpPr>
        <p:spPr>
          <a:xfrm>
            <a:off x="434024" y="2401269"/>
            <a:ext cx="5522515" cy="1888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spcAft>
                <a:spcPts val="600"/>
              </a:spcAft>
              <a:buClr>
                <a:schemeClr val="dk1"/>
              </a:buClr>
              <a:buSzPts val="1100"/>
              <a:buFont typeface="Arial"/>
              <a:buNone/>
            </a:pPr>
            <a:r>
              <a:rPr lang="en-GB" sz="1600" b="1"/>
              <a:t>Result</a:t>
            </a:r>
          </a:p>
          <a:p>
            <a:pPr indent="-317500">
              <a:spcAft>
                <a:spcPts val="600"/>
              </a:spcAft>
              <a:buClr>
                <a:schemeClr val="dk1"/>
              </a:buClr>
            </a:pPr>
            <a:r>
              <a:rPr lang="en-GB" sz="1600"/>
              <a:t>Onset detection is used in Term 1</a:t>
            </a:r>
          </a:p>
          <a:p>
            <a:pPr indent="-317500">
              <a:spcAft>
                <a:spcPts val="600"/>
              </a:spcAft>
              <a:buClr>
                <a:schemeClr val="dk1"/>
              </a:buClr>
            </a:pPr>
            <a:r>
              <a:rPr lang="en-GB" sz="1600"/>
              <a:t>Dependency of window length in PLP</a:t>
            </a:r>
          </a:p>
          <a:p>
            <a:pPr indent="-317500">
              <a:spcAft>
                <a:spcPts val="600"/>
              </a:spcAft>
              <a:buClr>
                <a:schemeClr val="dk1"/>
              </a:buClr>
            </a:pPr>
            <a:r>
              <a:rPr lang="en-GB" sz="1600"/>
              <a:t>Implementation with PLP in other functions will be done in Term 2</a:t>
            </a:r>
          </a:p>
          <a:p>
            <a:pPr indent="-317500">
              <a:spcAft>
                <a:spcPts val="600"/>
              </a:spcAft>
              <a:buClr>
                <a:schemeClr val="dk1"/>
              </a:buClr>
            </a:pPr>
            <a:endParaRPr lang="en-GB" sz="1600"/>
          </a:p>
        </p:txBody>
      </p:sp>
    </p:spTree>
    <p:extLst>
      <p:ext uri="{BB962C8B-B14F-4D97-AF65-F5344CB8AC3E}">
        <p14:creationId xmlns:p14="http://schemas.microsoft.com/office/powerpoint/2010/main" val="114603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563700" y="1352065"/>
            <a:ext cx="4008300" cy="24393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a:solidFill>
                  <a:schemeClr val="accent6"/>
                </a:solidFill>
              </a:rPr>
              <a:t>Pitch Detection</a:t>
            </a:r>
            <a:endParaRPr lang="en-GB" sz="4800">
              <a:solidFill>
                <a:schemeClr val="accent6"/>
              </a:solidFill>
            </a:endParaRPr>
          </a:p>
        </p:txBody>
      </p:sp>
      <p:sp>
        <p:nvSpPr>
          <p:cNvPr id="5" name="TextBox 4">
            <a:extLst>
              <a:ext uri="{FF2B5EF4-FFF2-40B4-BE49-F238E27FC236}">
                <a16:creationId xmlns:a16="http://schemas.microsoft.com/office/drawing/2014/main" id="{655C6289-345D-64A5-5132-5027A01FE96B}"/>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pic>
        <p:nvPicPr>
          <p:cNvPr id="2" name="Picture 1">
            <a:extLst>
              <a:ext uri="{FF2B5EF4-FFF2-40B4-BE49-F238E27FC236}">
                <a16:creationId xmlns:a16="http://schemas.microsoft.com/office/drawing/2014/main" id="{54E624E2-D695-4A05-FBF9-F3DA0D3AE6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3789" y="1250829"/>
            <a:ext cx="3639245" cy="2540605"/>
          </a:xfrm>
          <a:prstGeom prst="rect">
            <a:avLst/>
          </a:prstGeom>
        </p:spPr>
      </p:pic>
    </p:spTree>
    <p:extLst>
      <p:ext uri="{BB962C8B-B14F-4D97-AF65-F5344CB8AC3E}">
        <p14:creationId xmlns:p14="http://schemas.microsoft.com/office/powerpoint/2010/main" val="3252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Pitch Detection</a:t>
            </a:r>
            <a:endParaRPr/>
          </a:p>
        </p:txBody>
      </p:sp>
      <p:sp>
        <p:nvSpPr>
          <p:cNvPr id="4" name="Google Shape;2072;p55">
            <a:extLst>
              <a:ext uri="{FF2B5EF4-FFF2-40B4-BE49-F238E27FC236}">
                <a16:creationId xmlns:a16="http://schemas.microsoft.com/office/drawing/2014/main" id="{455CEAC0-E008-1B69-6A9F-E3F814528322}"/>
              </a:ext>
            </a:extLst>
          </p:cNvPr>
          <p:cNvSpPr txBox="1">
            <a:spLocks/>
          </p:cNvSpPr>
          <p:nvPr/>
        </p:nvSpPr>
        <p:spPr>
          <a:xfrm>
            <a:off x="960717" y="1345405"/>
            <a:ext cx="7222566" cy="4214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600" b="1"/>
              <a:t>Pitch </a:t>
            </a:r>
            <a:r>
              <a:rPr lang="en-GB" sz="1600"/>
              <a:t>= Fundamental frequency (lowest frequency of a periodic waveform)</a:t>
            </a:r>
          </a:p>
        </p:txBody>
      </p:sp>
      <p:pic>
        <p:nvPicPr>
          <p:cNvPr id="7" name="Picture 6">
            <a:extLst>
              <a:ext uri="{FF2B5EF4-FFF2-40B4-BE49-F238E27FC236}">
                <a16:creationId xmlns:a16="http://schemas.microsoft.com/office/drawing/2014/main" id="{89E993D7-3068-77C3-44E7-1850182B9A0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43474" y="3216203"/>
            <a:ext cx="3580229" cy="476139"/>
          </a:xfrm>
          <a:prstGeom prst="rect">
            <a:avLst/>
          </a:prstGeom>
        </p:spPr>
      </p:pic>
      <p:pic>
        <p:nvPicPr>
          <p:cNvPr id="9" name="Picture 8" descr="A black background with white letters&#10;&#10;Description automatically generated">
            <a:extLst>
              <a:ext uri="{FF2B5EF4-FFF2-40B4-BE49-F238E27FC236}">
                <a16:creationId xmlns:a16="http://schemas.microsoft.com/office/drawing/2014/main" id="{A6ACE379-6E27-363C-2C31-09BD982994C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23264" y="2389214"/>
            <a:ext cx="2420650" cy="681359"/>
          </a:xfrm>
          <a:prstGeom prst="rect">
            <a:avLst/>
          </a:prstGeom>
        </p:spPr>
      </p:pic>
      <p:sp>
        <p:nvSpPr>
          <p:cNvPr id="2" name="TextBox 1">
            <a:extLst>
              <a:ext uri="{FF2B5EF4-FFF2-40B4-BE49-F238E27FC236}">
                <a16:creationId xmlns:a16="http://schemas.microsoft.com/office/drawing/2014/main" id="{B89CB06D-EB4F-07E1-3FB7-583C0978345B}"/>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
        <p:nvSpPr>
          <p:cNvPr id="3" name="Google Shape;2072;p55">
            <a:extLst>
              <a:ext uri="{FF2B5EF4-FFF2-40B4-BE49-F238E27FC236}">
                <a16:creationId xmlns:a16="http://schemas.microsoft.com/office/drawing/2014/main" id="{FA54B0F4-06DB-2534-E401-6833505C171B}"/>
              </a:ext>
            </a:extLst>
          </p:cNvPr>
          <p:cNvSpPr txBox="1">
            <a:spLocks/>
          </p:cNvSpPr>
          <p:nvPr/>
        </p:nvSpPr>
        <p:spPr>
          <a:xfrm>
            <a:off x="409157" y="2150509"/>
            <a:ext cx="5109048" cy="1649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buClr>
                <a:schemeClr val="dk1"/>
              </a:buClr>
              <a:buNone/>
            </a:pPr>
            <a:r>
              <a:rPr lang="en-GB" sz="1600"/>
              <a:t>Detecting fundamental frequency from audio by combining visual and audio analysis </a:t>
            </a:r>
          </a:p>
          <a:p>
            <a:pPr indent="-317500">
              <a:buClr>
                <a:schemeClr val="dk1"/>
              </a:buClr>
            </a:pPr>
            <a:endParaRPr lang="en-GB" sz="1600"/>
          </a:p>
        </p:txBody>
      </p:sp>
      <p:sp>
        <p:nvSpPr>
          <p:cNvPr id="5" name="Google Shape;2072;p55">
            <a:extLst>
              <a:ext uri="{FF2B5EF4-FFF2-40B4-BE49-F238E27FC236}">
                <a16:creationId xmlns:a16="http://schemas.microsoft.com/office/drawing/2014/main" id="{C636CE5B-9443-8954-BD6F-FC67A5EA244D}"/>
              </a:ext>
            </a:extLst>
          </p:cNvPr>
          <p:cNvSpPr txBox="1">
            <a:spLocks/>
          </p:cNvSpPr>
          <p:nvPr/>
        </p:nvSpPr>
        <p:spPr>
          <a:xfrm>
            <a:off x="409157" y="3216840"/>
            <a:ext cx="4495553" cy="967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spcAft>
                <a:spcPts val="600"/>
              </a:spcAft>
              <a:buClr>
                <a:schemeClr val="dk1"/>
              </a:buClr>
              <a:buNone/>
            </a:pPr>
            <a:r>
              <a:rPr lang="en-GB" sz="1600" b="1"/>
              <a:t>Purpose</a:t>
            </a:r>
          </a:p>
          <a:p>
            <a:pPr indent="-317500">
              <a:spcAft>
                <a:spcPts val="600"/>
              </a:spcAft>
              <a:buClr>
                <a:schemeClr val="dk1"/>
              </a:buClr>
            </a:pPr>
            <a:r>
              <a:rPr lang="en-GB" sz="1600"/>
              <a:t>Accuracy analysis</a:t>
            </a:r>
          </a:p>
          <a:p>
            <a:pPr indent="-317500">
              <a:buClr>
                <a:schemeClr val="dk1"/>
              </a:buClr>
            </a:pPr>
            <a:endParaRPr lang="en-GB" sz="1600"/>
          </a:p>
        </p:txBody>
      </p:sp>
    </p:spTree>
    <p:extLst>
      <p:ext uri="{BB962C8B-B14F-4D97-AF65-F5344CB8AC3E}">
        <p14:creationId xmlns:p14="http://schemas.microsoft.com/office/powerpoint/2010/main" val="126739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4" name="Google Shape;1316;p38">
            <a:extLst>
              <a:ext uri="{FF2B5EF4-FFF2-40B4-BE49-F238E27FC236}">
                <a16:creationId xmlns:a16="http://schemas.microsoft.com/office/drawing/2014/main" id="{D971004E-5E18-B8D2-4AB6-7A75D753CE38}"/>
              </a:ext>
            </a:extLst>
          </p:cNvPr>
          <p:cNvSpPr txBox="1">
            <a:spLocks/>
          </p:cNvSpPr>
          <p:nvPr/>
        </p:nvSpPr>
        <p:spPr>
          <a:xfrm>
            <a:off x="971890" y="448056"/>
            <a:ext cx="7196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oboto"/>
              <a:buNone/>
              <a:defRPr sz="2800" b="1" i="0" u="none" strike="noStrike" cap="none">
                <a:solidFill>
                  <a:schemeClr val="accent6"/>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9pPr>
          </a:lstStyle>
          <a:p>
            <a:r>
              <a:rPr lang="en-HK"/>
              <a:t>Limitations of Existing Methods </a:t>
            </a:r>
          </a:p>
        </p:txBody>
      </p:sp>
      <p:sp>
        <p:nvSpPr>
          <p:cNvPr id="7" name="Google Shape;1319;p38">
            <a:extLst>
              <a:ext uri="{FF2B5EF4-FFF2-40B4-BE49-F238E27FC236}">
                <a16:creationId xmlns:a16="http://schemas.microsoft.com/office/drawing/2014/main" id="{56EB8FB9-CDFB-A983-EB4D-41B28A784D1A}"/>
              </a:ext>
            </a:extLst>
          </p:cNvPr>
          <p:cNvSpPr txBox="1">
            <a:spLocks/>
          </p:cNvSpPr>
          <p:nvPr/>
        </p:nvSpPr>
        <p:spPr>
          <a:xfrm>
            <a:off x="555837" y="3045899"/>
            <a:ext cx="2672588" cy="8214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r>
              <a:rPr lang="en-HK"/>
              <a:t>Professional Feedback</a:t>
            </a:r>
          </a:p>
          <a:p>
            <a:pPr algn="ctr">
              <a:spcAft>
                <a:spcPts val="600"/>
              </a:spcAft>
            </a:pPr>
            <a:r>
              <a:rPr lang="en-HK"/>
              <a:t>Low Accessibility</a:t>
            </a:r>
          </a:p>
        </p:txBody>
      </p:sp>
      <p:pic>
        <p:nvPicPr>
          <p:cNvPr id="9" name="Graphic 8" descr="Conductor female outline">
            <a:extLst>
              <a:ext uri="{FF2B5EF4-FFF2-40B4-BE49-F238E27FC236}">
                <a16:creationId xmlns:a16="http://schemas.microsoft.com/office/drawing/2014/main" id="{6015C0FD-28F5-1154-C63A-7EE50F02A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693" y="1609310"/>
            <a:ext cx="914400" cy="914400"/>
          </a:xfrm>
          <a:prstGeom prst="rect">
            <a:avLst/>
          </a:prstGeom>
        </p:spPr>
      </p:pic>
      <p:sp>
        <p:nvSpPr>
          <p:cNvPr id="19" name="Google Shape;1317;p38">
            <a:extLst>
              <a:ext uri="{FF2B5EF4-FFF2-40B4-BE49-F238E27FC236}">
                <a16:creationId xmlns:a16="http://schemas.microsoft.com/office/drawing/2014/main" id="{BAC9ECFF-780D-6E67-2908-5B15E2DB73AF}"/>
              </a:ext>
            </a:extLst>
          </p:cNvPr>
          <p:cNvSpPr txBox="1">
            <a:spLocks noGrp="1"/>
          </p:cNvSpPr>
          <p:nvPr>
            <p:ph type="subTitle" idx="1"/>
          </p:nvPr>
        </p:nvSpPr>
        <p:spPr>
          <a:xfrm>
            <a:off x="710193" y="2640175"/>
            <a:ext cx="236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b="1"/>
              <a:t>Piano Classes</a:t>
            </a:r>
            <a:endParaRPr sz="1800" b="1"/>
          </a:p>
        </p:txBody>
      </p:sp>
      <p:grpSp>
        <p:nvGrpSpPr>
          <p:cNvPr id="26" name="Group 25">
            <a:extLst>
              <a:ext uri="{FF2B5EF4-FFF2-40B4-BE49-F238E27FC236}">
                <a16:creationId xmlns:a16="http://schemas.microsoft.com/office/drawing/2014/main" id="{D1BFCA50-040F-793A-FF21-EB6B700B8FE4}"/>
              </a:ext>
            </a:extLst>
          </p:cNvPr>
          <p:cNvGrpSpPr/>
          <p:nvPr/>
        </p:nvGrpSpPr>
        <p:grpSpPr>
          <a:xfrm>
            <a:off x="3389808" y="1609310"/>
            <a:ext cx="2369400" cy="1586347"/>
            <a:chOff x="3382781" y="1312130"/>
            <a:chExt cx="2369400" cy="1586347"/>
          </a:xfrm>
        </p:grpSpPr>
        <p:pic>
          <p:nvPicPr>
            <p:cNvPr id="10" name="Graphic 9" descr="Piano keys outline">
              <a:extLst>
                <a:ext uri="{FF2B5EF4-FFF2-40B4-BE49-F238E27FC236}">
                  <a16:creationId xmlns:a16="http://schemas.microsoft.com/office/drawing/2014/main" id="{303F7187-5EDD-B3E1-E5DF-D68020A383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2012" y="1312130"/>
              <a:ext cx="914400" cy="914400"/>
            </a:xfrm>
            <a:prstGeom prst="rect">
              <a:avLst/>
            </a:prstGeom>
          </p:spPr>
        </p:pic>
        <p:sp>
          <p:nvSpPr>
            <p:cNvPr id="20" name="Google Shape;1317;p38">
              <a:extLst>
                <a:ext uri="{FF2B5EF4-FFF2-40B4-BE49-F238E27FC236}">
                  <a16:creationId xmlns:a16="http://schemas.microsoft.com/office/drawing/2014/main" id="{C677529A-A930-A8B2-C4B2-43203D7E360F}"/>
                </a:ext>
              </a:extLst>
            </p:cNvPr>
            <p:cNvSpPr txBox="1">
              <a:spLocks/>
            </p:cNvSpPr>
            <p:nvPr/>
          </p:nvSpPr>
          <p:spPr>
            <a:xfrm>
              <a:off x="3382781" y="2325777"/>
              <a:ext cx="236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spcAft>
                  <a:spcPts val="1600"/>
                </a:spcAft>
                <a:buFont typeface="Roboto"/>
                <a:buNone/>
              </a:pPr>
              <a:r>
                <a:rPr lang="en-HK" sz="1800" b="1"/>
                <a:t>Self Learning</a:t>
              </a:r>
            </a:p>
          </p:txBody>
        </p:sp>
      </p:grpSp>
      <p:grpSp>
        <p:nvGrpSpPr>
          <p:cNvPr id="25" name="Group 24">
            <a:extLst>
              <a:ext uri="{FF2B5EF4-FFF2-40B4-BE49-F238E27FC236}">
                <a16:creationId xmlns:a16="http://schemas.microsoft.com/office/drawing/2014/main" id="{4250DC9C-21E6-BE1D-BEC1-05DDBA0C83F8}"/>
              </a:ext>
            </a:extLst>
          </p:cNvPr>
          <p:cNvGrpSpPr/>
          <p:nvPr/>
        </p:nvGrpSpPr>
        <p:grpSpPr>
          <a:xfrm>
            <a:off x="6058881" y="1609310"/>
            <a:ext cx="2369400" cy="1603565"/>
            <a:chOff x="6058881" y="1312130"/>
            <a:chExt cx="2369400" cy="1603565"/>
          </a:xfrm>
        </p:grpSpPr>
        <p:pic>
          <p:nvPicPr>
            <p:cNvPr id="11" name="Graphic 10" descr="Tablet outline">
              <a:extLst>
                <a:ext uri="{FF2B5EF4-FFF2-40B4-BE49-F238E27FC236}">
                  <a16:creationId xmlns:a16="http://schemas.microsoft.com/office/drawing/2014/main" id="{B80E717D-EC50-A5E5-4B45-B3AC742952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85631" y="1312130"/>
              <a:ext cx="914400" cy="914400"/>
            </a:xfrm>
            <a:prstGeom prst="rect">
              <a:avLst/>
            </a:prstGeom>
          </p:spPr>
        </p:pic>
        <p:sp>
          <p:nvSpPr>
            <p:cNvPr id="21" name="Google Shape;1317;p38">
              <a:extLst>
                <a:ext uri="{FF2B5EF4-FFF2-40B4-BE49-F238E27FC236}">
                  <a16:creationId xmlns:a16="http://schemas.microsoft.com/office/drawing/2014/main" id="{A6F34FB9-8AF5-F1A1-9934-9229C1731082}"/>
                </a:ext>
              </a:extLst>
            </p:cNvPr>
            <p:cNvSpPr txBox="1">
              <a:spLocks/>
            </p:cNvSpPr>
            <p:nvPr/>
          </p:nvSpPr>
          <p:spPr>
            <a:xfrm>
              <a:off x="6058881" y="2342995"/>
              <a:ext cx="236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spcAft>
                  <a:spcPts val="1600"/>
                </a:spcAft>
                <a:buFont typeface="Roboto"/>
                <a:buNone/>
              </a:pPr>
              <a:r>
                <a:rPr lang="en-HK" sz="1800" b="1"/>
                <a:t>Piano Teaching Apps</a:t>
              </a:r>
            </a:p>
          </p:txBody>
        </p:sp>
      </p:grpSp>
      <p:sp>
        <p:nvSpPr>
          <p:cNvPr id="23" name="Google Shape;1319;p38">
            <a:extLst>
              <a:ext uri="{FF2B5EF4-FFF2-40B4-BE49-F238E27FC236}">
                <a16:creationId xmlns:a16="http://schemas.microsoft.com/office/drawing/2014/main" id="{E68D5D2A-38EB-0587-C7C7-F7260C31BB2A}"/>
              </a:ext>
            </a:extLst>
          </p:cNvPr>
          <p:cNvSpPr txBox="1">
            <a:spLocks/>
          </p:cNvSpPr>
          <p:nvPr/>
        </p:nvSpPr>
        <p:spPr>
          <a:xfrm>
            <a:off x="3237464" y="3043731"/>
            <a:ext cx="2672588" cy="8214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r>
              <a:rPr lang="en-HK"/>
              <a:t>No Feedback</a:t>
            </a:r>
          </a:p>
          <a:p>
            <a:pPr algn="ctr">
              <a:spcAft>
                <a:spcPts val="1600"/>
              </a:spcAft>
            </a:pPr>
            <a:r>
              <a:rPr lang="en-HK"/>
              <a:t>High Accessibility</a:t>
            </a:r>
          </a:p>
        </p:txBody>
      </p:sp>
      <p:sp>
        <p:nvSpPr>
          <p:cNvPr id="24" name="Google Shape;1319;p38">
            <a:extLst>
              <a:ext uri="{FF2B5EF4-FFF2-40B4-BE49-F238E27FC236}">
                <a16:creationId xmlns:a16="http://schemas.microsoft.com/office/drawing/2014/main" id="{56A67847-4682-911D-DBA8-E70490FB9127}"/>
              </a:ext>
            </a:extLst>
          </p:cNvPr>
          <p:cNvSpPr txBox="1">
            <a:spLocks/>
          </p:cNvSpPr>
          <p:nvPr/>
        </p:nvSpPr>
        <p:spPr>
          <a:xfrm>
            <a:off x="5897498" y="3043730"/>
            <a:ext cx="2672588" cy="8214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r>
              <a:rPr lang="en-HK"/>
              <a:t>Shallow Feedback</a:t>
            </a:r>
          </a:p>
          <a:p>
            <a:pPr algn="ctr">
              <a:spcAft>
                <a:spcPts val="600"/>
              </a:spcAft>
            </a:pPr>
            <a:r>
              <a:rPr lang="en-HK"/>
              <a:t>High Accessibility</a:t>
            </a:r>
          </a:p>
        </p:txBody>
      </p:sp>
      <p:sp>
        <p:nvSpPr>
          <p:cNvPr id="2" name="TextBox 1">
            <a:extLst>
              <a:ext uri="{FF2B5EF4-FFF2-40B4-BE49-F238E27FC236}">
                <a16:creationId xmlns:a16="http://schemas.microsoft.com/office/drawing/2014/main" id="{254CA6DC-C7AD-84E8-7DCB-9D370FC48122}"/>
              </a:ext>
            </a:extLst>
          </p:cNvPr>
          <p:cNvSpPr txBox="1"/>
          <p:nvPr/>
        </p:nvSpPr>
        <p:spPr>
          <a:xfrm>
            <a:off x="0" y="4866501"/>
            <a:ext cx="6311590" cy="276999"/>
          </a:xfrm>
          <a:prstGeom prst="rect">
            <a:avLst/>
          </a:prstGeom>
          <a:noFill/>
        </p:spPr>
        <p:txBody>
          <a:bodyPr wrap="square" rtlCol="0">
            <a:spAutoFit/>
          </a:bodyPr>
          <a:lstStyle/>
          <a:p>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Introduction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Background | Data Collection | Solution | Result | Conclusion</a:t>
            </a:r>
          </a:p>
        </p:txBody>
      </p:sp>
    </p:spTree>
    <p:extLst>
      <p:ext uri="{BB962C8B-B14F-4D97-AF65-F5344CB8AC3E}">
        <p14:creationId xmlns:p14="http://schemas.microsoft.com/office/powerpoint/2010/main" val="820096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Pitch Detection</a:t>
            </a:r>
            <a:endParaRPr/>
          </a:p>
        </p:txBody>
      </p:sp>
      <p:pic>
        <p:nvPicPr>
          <p:cNvPr id="3" name="Picture 2" descr="A diagram of a flowchart&#10;&#10;Description automatically generated">
            <a:extLst>
              <a:ext uri="{FF2B5EF4-FFF2-40B4-BE49-F238E27FC236}">
                <a16:creationId xmlns:a16="http://schemas.microsoft.com/office/drawing/2014/main" id="{50E0F24D-4B2E-44DF-DD8C-D87AEFDD28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225" y="1462763"/>
            <a:ext cx="7772400" cy="1898794"/>
          </a:xfrm>
          <a:prstGeom prst="rect">
            <a:avLst/>
          </a:prstGeom>
        </p:spPr>
      </p:pic>
      <p:sp>
        <p:nvSpPr>
          <p:cNvPr id="5" name="Google Shape;1303;p37">
            <a:extLst>
              <a:ext uri="{FF2B5EF4-FFF2-40B4-BE49-F238E27FC236}">
                <a16:creationId xmlns:a16="http://schemas.microsoft.com/office/drawing/2014/main" id="{F7F78EDC-05EC-9C0A-BAFE-B3544ED9C458}"/>
              </a:ext>
            </a:extLst>
          </p:cNvPr>
          <p:cNvSpPr txBox="1">
            <a:spLocks/>
          </p:cNvSpPr>
          <p:nvPr/>
        </p:nvSpPr>
        <p:spPr>
          <a:xfrm>
            <a:off x="3048402" y="3473505"/>
            <a:ext cx="2796900" cy="66013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Flowchart of Pitch Detection</a:t>
            </a:r>
          </a:p>
          <a:p>
            <a:pPr algn="ctr">
              <a:spcBef>
                <a:spcPts val="1600"/>
              </a:spcBef>
              <a:buClr>
                <a:schemeClr val="dk1"/>
              </a:buClr>
              <a:buSzPts val="1100"/>
            </a:pPr>
            <a:endParaRPr lang="en-US"/>
          </a:p>
          <a:p>
            <a:pPr>
              <a:spcBef>
                <a:spcPts val="1600"/>
              </a:spcBef>
              <a:spcAft>
                <a:spcPts val="1600"/>
              </a:spcAft>
            </a:pPr>
            <a:endParaRPr lang="en-US"/>
          </a:p>
        </p:txBody>
      </p:sp>
      <p:sp>
        <p:nvSpPr>
          <p:cNvPr id="2" name="TextBox 1">
            <a:extLst>
              <a:ext uri="{FF2B5EF4-FFF2-40B4-BE49-F238E27FC236}">
                <a16:creationId xmlns:a16="http://schemas.microsoft.com/office/drawing/2014/main" id="{223926E0-331B-B8EB-335D-F1CFCD21A381}"/>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185701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2" name="TextBox 1">
            <a:extLst>
              <a:ext uri="{FF2B5EF4-FFF2-40B4-BE49-F238E27FC236}">
                <a16:creationId xmlns:a16="http://schemas.microsoft.com/office/drawing/2014/main" id="{223926E0-331B-B8EB-335D-F1CFCD21A381}"/>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
        <p:nvSpPr>
          <p:cNvPr id="9" name="Rounded Rectangle 8">
            <a:extLst>
              <a:ext uri="{FF2B5EF4-FFF2-40B4-BE49-F238E27FC236}">
                <a16:creationId xmlns:a16="http://schemas.microsoft.com/office/drawing/2014/main" id="{22D84BAD-F208-3070-AFE8-C34377602E7F}"/>
              </a:ext>
            </a:extLst>
          </p:cNvPr>
          <p:cNvSpPr/>
          <p:nvPr/>
        </p:nvSpPr>
        <p:spPr>
          <a:xfrm>
            <a:off x="4783112" y="1706815"/>
            <a:ext cx="3228229" cy="2274074"/>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latin typeface="Roboto" panose="02000000000000000000" pitchFamily="2" charset="0"/>
              <a:ea typeface="Roboto" panose="02000000000000000000" pitchFamily="2" charset="0"/>
              <a:cs typeface="Roboto" panose="02000000000000000000" pitchFamily="2" charset="0"/>
            </a:endParaRPr>
          </a:p>
        </p:txBody>
      </p:sp>
      <p:sp>
        <p:nvSpPr>
          <p:cNvPr id="10" name="Rounded Rectangle 9">
            <a:extLst>
              <a:ext uri="{FF2B5EF4-FFF2-40B4-BE49-F238E27FC236}">
                <a16:creationId xmlns:a16="http://schemas.microsoft.com/office/drawing/2014/main" id="{CDB75796-7A32-629E-B233-6A70758EB74B}"/>
              </a:ext>
            </a:extLst>
          </p:cNvPr>
          <p:cNvSpPr/>
          <p:nvPr/>
        </p:nvSpPr>
        <p:spPr>
          <a:xfrm>
            <a:off x="1171024" y="1706815"/>
            <a:ext cx="3228229" cy="2274074"/>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solidFill>
                <a:srgbClr val="F8BA5E"/>
              </a:solidFill>
              <a:latin typeface="Roboto" panose="02000000000000000000" pitchFamily="2" charset="0"/>
              <a:ea typeface="Roboto" panose="02000000000000000000" pitchFamily="2" charset="0"/>
              <a:cs typeface="Roboto" panose="02000000000000000000" pitchFamily="2" charset="0"/>
            </a:endParaRPr>
          </a:p>
        </p:txBody>
      </p:sp>
      <p:sp>
        <p:nvSpPr>
          <p:cNvPr id="11" name="Google Shape;1302;p37">
            <a:extLst>
              <a:ext uri="{FF2B5EF4-FFF2-40B4-BE49-F238E27FC236}">
                <a16:creationId xmlns:a16="http://schemas.microsoft.com/office/drawing/2014/main" id="{B718180A-B738-B0FA-EC59-5E2780F5787F}"/>
              </a:ext>
            </a:extLst>
          </p:cNvPr>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Pitch Detection – Monophonic &amp; Polyphonic</a:t>
            </a:r>
            <a:endParaRPr/>
          </a:p>
        </p:txBody>
      </p:sp>
      <p:sp>
        <p:nvSpPr>
          <p:cNvPr id="12" name="Google Shape;1303;p37">
            <a:extLst>
              <a:ext uri="{FF2B5EF4-FFF2-40B4-BE49-F238E27FC236}">
                <a16:creationId xmlns:a16="http://schemas.microsoft.com/office/drawing/2014/main" id="{2D24F62D-70DB-C2C4-0413-552DD2AA4ED3}"/>
              </a:ext>
            </a:extLst>
          </p:cNvPr>
          <p:cNvSpPr txBox="1">
            <a:spLocks/>
          </p:cNvSpPr>
          <p:nvPr/>
        </p:nvSpPr>
        <p:spPr>
          <a:xfrm>
            <a:off x="1384593" y="2281983"/>
            <a:ext cx="2796900" cy="66013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cs typeface="Roboto" panose="02000000000000000000" pitchFamily="2" charset="0"/>
              </a:rPr>
              <a:t>One note at a time</a:t>
            </a:r>
          </a:p>
          <a:p>
            <a:pPr marL="285750" indent="-285750">
              <a:buClr>
                <a:schemeClr val="dk1"/>
              </a:buClr>
              <a:buSzPts val="1100"/>
              <a:buFont typeface="Arial" panose="020B0604020202020204" pitchFamily="34" charset="0"/>
              <a:buChar char="•"/>
            </a:pPr>
            <a:endParaRPr lang="en-US">
              <a:latin typeface="Roboto" panose="02000000000000000000" pitchFamily="2" charset="0"/>
              <a:ea typeface="Roboto" panose="02000000000000000000" pitchFamily="2" charset="0"/>
              <a:cs typeface="Roboto" panose="02000000000000000000" pitchFamily="2" charset="0"/>
            </a:endParaRPr>
          </a:p>
          <a:p>
            <a:pPr marL="285750" indent="-285750">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cs typeface="Roboto" panose="02000000000000000000" pitchFamily="2" charset="0"/>
              </a:rPr>
              <a:t>Simpler for pitch detection </a:t>
            </a:r>
          </a:p>
        </p:txBody>
      </p:sp>
      <p:sp>
        <p:nvSpPr>
          <p:cNvPr id="13" name="Google Shape;1304;p37">
            <a:extLst>
              <a:ext uri="{FF2B5EF4-FFF2-40B4-BE49-F238E27FC236}">
                <a16:creationId xmlns:a16="http://schemas.microsoft.com/office/drawing/2014/main" id="{9C25E025-8B91-CFB6-8970-7FC2CB0626BC}"/>
              </a:ext>
            </a:extLst>
          </p:cNvPr>
          <p:cNvSpPr txBox="1">
            <a:spLocks/>
          </p:cNvSpPr>
          <p:nvPr/>
        </p:nvSpPr>
        <p:spPr>
          <a:xfrm>
            <a:off x="5049485" y="2205477"/>
            <a:ext cx="2793900" cy="16613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cs typeface="Roboto" panose="02000000000000000000" pitchFamily="2" charset="0"/>
              </a:rPr>
              <a:t>Multiple notes at a time</a:t>
            </a:r>
          </a:p>
          <a:p>
            <a:pPr marL="285750" indent="-285750">
              <a:buClr>
                <a:schemeClr val="dk1"/>
              </a:buClr>
              <a:buSzPts val="1100"/>
              <a:buFont typeface="Arial" panose="020B0604020202020204" pitchFamily="34" charset="0"/>
              <a:buChar char="•"/>
            </a:pPr>
            <a:endParaRPr lang="en-US">
              <a:latin typeface="Roboto" panose="02000000000000000000" pitchFamily="2" charset="0"/>
              <a:ea typeface="Roboto" panose="02000000000000000000" pitchFamily="2" charset="0"/>
              <a:cs typeface="Roboto" panose="02000000000000000000" pitchFamily="2" charset="0"/>
            </a:endParaRPr>
          </a:p>
          <a:p>
            <a:pPr marL="285750" indent="-285750">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cs typeface="Roboto" panose="02000000000000000000" pitchFamily="2" charset="0"/>
              </a:rPr>
              <a:t>Noises from harmonic spectra of multiple notes</a:t>
            </a:r>
          </a:p>
          <a:p>
            <a:pPr marL="285750" indent="-285750">
              <a:buClr>
                <a:schemeClr val="dk1"/>
              </a:buClr>
              <a:buSzPts val="1100"/>
              <a:buFont typeface="Arial" panose="020B0604020202020204" pitchFamily="34" charset="0"/>
              <a:buChar char="•"/>
            </a:pPr>
            <a:endParaRPr lang="en-US">
              <a:latin typeface="Roboto" panose="02000000000000000000" pitchFamily="2" charset="0"/>
              <a:ea typeface="Roboto" panose="02000000000000000000" pitchFamily="2" charset="0"/>
              <a:cs typeface="Roboto" panose="02000000000000000000" pitchFamily="2" charset="0"/>
            </a:endParaRPr>
          </a:p>
          <a:p>
            <a:pPr marL="285750" indent="-285750">
              <a:buClr>
                <a:schemeClr val="dk1"/>
              </a:buClr>
              <a:buSzPts val="1100"/>
              <a:buFont typeface="Arial" panose="020B0604020202020204" pitchFamily="34" charset="0"/>
              <a:buChar char="•"/>
            </a:pPr>
            <a:r>
              <a:rPr lang="en-US">
                <a:latin typeface="Roboto" panose="02000000000000000000" pitchFamily="2" charset="0"/>
                <a:ea typeface="Roboto" panose="02000000000000000000" pitchFamily="2" charset="0"/>
                <a:cs typeface="Roboto" panose="02000000000000000000" pitchFamily="2" charset="0"/>
              </a:rPr>
              <a:t>Prone to octave errors</a:t>
            </a:r>
          </a:p>
          <a:p>
            <a:pPr algn="ctr">
              <a:spcBef>
                <a:spcPts val="1600"/>
              </a:spcBef>
              <a:spcAft>
                <a:spcPts val="1600"/>
              </a:spcAft>
            </a:pPr>
            <a:endParaRPr lang="en-US">
              <a:latin typeface="Roboto" panose="02000000000000000000" pitchFamily="2" charset="0"/>
              <a:ea typeface="Roboto" panose="02000000000000000000" pitchFamily="2" charset="0"/>
              <a:cs typeface="Roboto" panose="02000000000000000000" pitchFamily="2" charset="0"/>
            </a:endParaRPr>
          </a:p>
        </p:txBody>
      </p:sp>
      <p:sp>
        <p:nvSpPr>
          <p:cNvPr id="14" name="Google Shape;1305;p37">
            <a:extLst>
              <a:ext uri="{FF2B5EF4-FFF2-40B4-BE49-F238E27FC236}">
                <a16:creationId xmlns:a16="http://schemas.microsoft.com/office/drawing/2014/main" id="{2D58030C-585A-1F25-4FCD-67410BB909EE}"/>
              </a:ext>
            </a:extLst>
          </p:cNvPr>
          <p:cNvSpPr txBox="1">
            <a:spLocks noGrp="1"/>
          </p:cNvSpPr>
          <p:nvPr>
            <p:ph type="subTitle" idx="1"/>
          </p:nvPr>
        </p:nvSpPr>
        <p:spPr>
          <a:xfrm>
            <a:off x="1300615" y="1864990"/>
            <a:ext cx="2796900" cy="41699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b="1">
                <a:latin typeface="Roboto" panose="02000000000000000000" pitchFamily="2" charset="0"/>
                <a:ea typeface="Roboto" panose="02000000000000000000" pitchFamily="2" charset="0"/>
                <a:cs typeface="Roboto" panose="02000000000000000000" pitchFamily="2" charset="0"/>
              </a:rPr>
              <a:t>Monophonic audio</a:t>
            </a:r>
            <a:endParaRPr sz="1600" b="1">
              <a:latin typeface="Roboto" panose="02000000000000000000" pitchFamily="2" charset="0"/>
              <a:ea typeface="Roboto" panose="02000000000000000000" pitchFamily="2" charset="0"/>
              <a:cs typeface="Roboto" panose="02000000000000000000" pitchFamily="2" charset="0"/>
            </a:endParaRPr>
          </a:p>
        </p:txBody>
      </p:sp>
      <p:sp>
        <p:nvSpPr>
          <p:cNvPr id="15" name="Google Shape;1306;p37">
            <a:extLst>
              <a:ext uri="{FF2B5EF4-FFF2-40B4-BE49-F238E27FC236}">
                <a16:creationId xmlns:a16="http://schemas.microsoft.com/office/drawing/2014/main" id="{6EBAFA40-3CB7-D0D7-7DCF-670DC34E3B31}"/>
              </a:ext>
            </a:extLst>
          </p:cNvPr>
          <p:cNvSpPr txBox="1">
            <a:spLocks/>
          </p:cNvSpPr>
          <p:nvPr/>
        </p:nvSpPr>
        <p:spPr>
          <a:xfrm>
            <a:off x="4998777" y="1860969"/>
            <a:ext cx="27969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GB" sz="1600" b="1">
                <a:latin typeface="Roboto" panose="02000000000000000000" pitchFamily="2" charset="0"/>
                <a:ea typeface="Roboto" panose="02000000000000000000" pitchFamily="2" charset="0"/>
                <a:cs typeface="Roboto" panose="02000000000000000000" pitchFamily="2" charset="0"/>
              </a:rPr>
              <a:t>Polyphonic audio</a:t>
            </a:r>
          </a:p>
        </p:txBody>
      </p:sp>
    </p:spTree>
    <p:extLst>
      <p:ext uri="{BB962C8B-B14F-4D97-AF65-F5344CB8AC3E}">
        <p14:creationId xmlns:p14="http://schemas.microsoft.com/office/powerpoint/2010/main" val="254598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dissolve">
                                      <p:cBhvr>
                                        <p:cTn id="10" dur="500"/>
                                        <p:tgtEl>
                                          <p:spTgt spid="12">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dissolve">
                                      <p:cBhvr>
                                        <p:cTn id="13" dur="500"/>
                                        <p:tgtEl>
                                          <p:spTgt spid="1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dissolve">
                                      <p:cBhvr>
                                        <p:cTn id="16" dur="500"/>
                                        <p:tgtEl>
                                          <p:spTgt spid="1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dissolve">
                                      <p:cBhvr>
                                        <p:cTn id="24" dur="500"/>
                                        <p:tgtEl>
                                          <p:spTgt spid="13">
                                            <p:txEl>
                                              <p:pRg st="0" end="0"/>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dissolve">
                                      <p:cBhvr>
                                        <p:cTn id="27" dur="500"/>
                                        <p:tgtEl>
                                          <p:spTgt spid="13">
                                            <p:txEl>
                                              <p:pRg st="2" end="2"/>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Effect transition="in" filter="dissolve">
                                      <p:cBhvr>
                                        <p:cTn id="30" dur="500"/>
                                        <p:tgtEl>
                                          <p:spTgt spid="13">
                                            <p:txEl>
                                              <p:pRg st="4" end="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dissolve">
                                      <p:cBhvr>
                                        <p:cTn id="3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build="p"/>
      <p:bldP spid="13" grpId="0" build="p"/>
      <p:bldP spid="14" grpId="0" build="p"/>
      <p:bldP spid="15" grpId="0" build="p"/>
    </p:bldLst>
  </p:timing>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Pitch Detection - Methodology</a:t>
            </a:r>
            <a:endParaRPr/>
          </a:p>
        </p:txBody>
      </p:sp>
      <p:sp>
        <p:nvSpPr>
          <p:cNvPr id="2" name="Google Shape;2072;p55">
            <a:extLst>
              <a:ext uri="{FF2B5EF4-FFF2-40B4-BE49-F238E27FC236}">
                <a16:creationId xmlns:a16="http://schemas.microsoft.com/office/drawing/2014/main" id="{BE1DBB3F-001E-608A-A821-5C573CA6CED9}"/>
              </a:ext>
            </a:extLst>
          </p:cNvPr>
          <p:cNvSpPr txBox="1">
            <a:spLocks/>
          </p:cNvSpPr>
          <p:nvPr/>
        </p:nvSpPr>
        <p:spPr>
          <a:xfrm>
            <a:off x="420697" y="1486911"/>
            <a:ext cx="5443004" cy="25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spcAft>
                <a:spcPts val="600"/>
              </a:spcAft>
              <a:buClr>
                <a:schemeClr val="dk1"/>
              </a:buClr>
              <a:buNone/>
            </a:pPr>
            <a:r>
              <a:rPr lang="en-GB" sz="1600" b="1"/>
              <a:t>Parabolic interpolation</a:t>
            </a:r>
          </a:p>
          <a:p>
            <a:pPr marL="482600">
              <a:spcAft>
                <a:spcPts val="600"/>
              </a:spcAft>
              <a:buClr>
                <a:schemeClr val="dk1"/>
              </a:buClr>
              <a:buFont typeface="+mj-lt"/>
              <a:buAutoNum type="arabicPeriod"/>
            </a:pPr>
            <a:r>
              <a:rPr lang="en-GB" sz="1600"/>
              <a:t>Computes the Fourier Transform to obtain the frequency spectrum.</a:t>
            </a:r>
            <a:endParaRPr lang="en-GB" sz="1050"/>
          </a:p>
          <a:p>
            <a:pPr marL="482600">
              <a:spcAft>
                <a:spcPts val="600"/>
              </a:spcAft>
              <a:buClr>
                <a:schemeClr val="dk1"/>
              </a:buClr>
              <a:buFont typeface="+mj-lt"/>
              <a:buAutoNum type="arabicPeriod"/>
            </a:pPr>
            <a:r>
              <a:rPr lang="en-GB" sz="1600"/>
              <a:t>Locate the highest magnitude bin and its neighbouring bins. </a:t>
            </a:r>
            <a:endParaRPr lang="en-GB" sz="1050"/>
          </a:p>
          <a:p>
            <a:pPr marL="482600">
              <a:spcAft>
                <a:spcPts val="600"/>
              </a:spcAft>
              <a:buClr>
                <a:schemeClr val="dk1"/>
              </a:buClr>
              <a:buFont typeface="+mj-lt"/>
              <a:buAutoNum type="arabicPeriod"/>
            </a:pPr>
            <a:r>
              <a:rPr lang="en-GB" sz="1600"/>
              <a:t>Applying a parabola for the interpolation to obtain the interpolated peak position.</a:t>
            </a:r>
          </a:p>
        </p:txBody>
      </p:sp>
      <p:pic>
        <p:nvPicPr>
          <p:cNvPr id="3" name="Picture 2">
            <a:extLst>
              <a:ext uri="{FF2B5EF4-FFF2-40B4-BE49-F238E27FC236}">
                <a16:creationId xmlns:a16="http://schemas.microsoft.com/office/drawing/2014/main" id="{98840C0E-A530-6CDB-6413-307BC8BDDB8C}"/>
              </a:ext>
            </a:extLst>
          </p:cNvPr>
          <p:cNvPicPr>
            <a:picLocks noChangeAspect="1"/>
          </p:cNvPicPr>
          <p:nvPr/>
        </p:nvPicPr>
        <p:blipFill>
          <a:blip r:embed="rId3"/>
          <a:stretch>
            <a:fillRect/>
          </a:stretch>
        </p:blipFill>
        <p:spPr>
          <a:xfrm>
            <a:off x="5959116" y="1965311"/>
            <a:ext cx="2298700" cy="812800"/>
          </a:xfrm>
          <a:prstGeom prst="rect">
            <a:avLst/>
          </a:prstGeom>
        </p:spPr>
      </p:pic>
      <p:sp>
        <p:nvSpPr>
          <p:cNvPr id="5" name="Google Shape;1303;p37">
            <a:extLst>
              <a:ext uri="{FF2B5EF4-FFF2-40B4-BE49-F238E27FC236}">
                <a16:creationId xmlns:a16="http://schemas.microsoft.com/office/drawing/2014/main" id="{570CD500-ED47-DD76-7259-F0A16155BD4E}"/>
              </a:ext>
            </a:extLst>
          </p:cNvPr>
          <p:cNvSpPr txBox="1">
            <a:spLocks/>
          </p:cNvSpPr>
          <p:nvPr/>
        </p:nvSpPr>
        <p:spPr>
          <a:xfrm>
            <a:off x="5895506" y="2778111"/>
            <a:ext cx="2796900" cy="66013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1200"/>
              <a:t>Interpolated peak can be used for estimating the fundamental frequency</a:t>
            </a:r>
          </a:p>
          <a:p>
            <a:pPr>
              <a:spcBef>
                <a:spcPts val="1600"/>
              </a:spcBef>
              <a:spcAft>
                <a:spcPts val="1600"/>
              </a:spcAft>
            </a:pPr>
            <a:endParaRPr lang="en-US"/>
          </a:p>
        </p:txBody>
      </p:sp>
      <p:sp>
        <p:nvSpPr>
          <p:cNvPr id="4" name="TextBox 3">
            <a:extLst>
              <a:ext uri="{FF2B5EF4-FFF2-40B4-BE49-F238E27FC236}">
                <a16:creationId xmlns:a16="http://schemas.microsoft.com/office/drawing/2014/main" id="{FBB3F73A-A17B-8C5F-98C1-CB8E41AC2A90}"/>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351805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Pitch Detection - Methodology</a:t>
            </a:r>
            <a:endParaRPr/>
          </a:p>
        </p:txBody>
      </p:sp>
      <p:sp>
        <p:nvSpPr>
          <p:cNvPr id="2" name="Google Shape;2072;p55">
            <a:extLst>
              <a:ext uri="{FF2B5EF4-FFF2-40B4-BE49-F238E27FC236}">
                <a16:creationId xmlns:a16="http://schemas.microsoft.com/office/drawing/2014/main" id="{BE1DBB3F-001E-608A-A821-5C573CA6CED9}"/>
              </a:ext>
            </a:extLst>
          </p:cNvPr>
          <p:cNvSpPr txBox="1">
            <a:spLocks/>
          </p:cNvSpPr>
          <p:nvPr/>
        </p:nvSpPr>
        <p:spPr>
          <a:xfrm>
            <a:off x="434293" y="1508953"/>
            <a:ext cx="5443004" cy="25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spcAft>
                <a:spcPts val="600"/>
              </a:spcAft>
              <a:buClr>
                <a:schemeClr val="dk1"/>
              </a:buClr>
              <a:buNone/>
            </a:pPr>
            <a:r>
              <a:rPr lang="en-GB" sz="1600" b="1"/>
              <a:t>Onsets mapping</a:t>
            </a:r>
          </a:p>
          <a:p>
            <a:pPr marL="482600">
              <a:spcAft>
                <a:spcPts val="600"/>
              </a:spcAft>
              <a:buClr>
                <a:schemeClr val="dk1"/>
              </a:buClr>
              <a:buFont typeface="+mj-lt"/>
              <a:buAutoNum type="arabicPeriod"/>
            </a:pPr>
            <a:r>
              <a:rPr lang="en-GB" sz="1600"/>
              <a:t>Segmentation</a:t>
            </a:r>
            <a:endParaRPr lang="en-GB" sz="1050"/>
          </a:p>
          <a:p>
            <a:pPr marL="482600">
              <a:spcAft>
                <a:spcPts val="600"/>
              </a:spcAft>
              <a:buClr>
                <a:schemeClr val="dk1"/>
              </a:buClr>
              <a:buFont typeface="+mj-lt"/>
              <a:buAutoNum type="arabicPeriod"/>
            </a:pPr>
            <a:r>
              <a:rPr lang="en-GB" sz="1600"/>
              <a:t>Estimates pitches by parabolic interpolation</a:t>
            </a:r>
            <a:endParaRPr lang="en-GB" sz="1050"/>
          </a:p>
          <a:p>
            <a:pPr marL="482600">
              <a:spcAft>
                <a:spcPts val="600"/>
              </a:spcAft>
              <a:buClr>
                <a:schemeClr val="dk1"/>
              </a:buClr>
              <a:buFont typeface="+mj-lt"/>
              <a:buAutoNum type="arabicPeriod"/>
            </a:pPr>
            <a:r>
              <a:rPr lang="en-GB" sz="1600"/>
              <a:t>Apply noise filtering</a:t>
            </a:r>
            <a:endParaRPr lang="en-GB" sz="1050"/>
          </a:p>
          <a:p>
            <a:pPr marL="482600">
              <a:spcAft>
                <a:spcPts val="600"/>
              </a:spcAft>
              <a:buClr>
                <a:schemeClr val="dk1"/>
              </a:buClr>
              <a:buFont typeface="+mj-lt"/>
              <a:buAutoNum type="arabicPeriod"/>
            </a:pPr>
            <a:r>
              <a:rPr lang="en-GB" sz="1600"/>
              <a:t>Map the onsets with the detected pitches</a:t>
            </a:r>
          </a:p>
        </p:txBody>
      </p:sp>
      <p:pic>
        <p:nvPicPr>
          <p:cNvPr id="4" name="Picture 3" descr="A close-up of a graph&#10;&#10;Description automatically generated">
            <a:extLst>
              <a:ext uri="{FF2B5EF4-FFF2-40B4-BE49-F238E27FC236}">
                <a16:creationId xmlns:a16="http://schemas.microsoft.com/office/drawing/2014/main" id="{D8D0172A-CF78-7586-EDF9-C8BF339931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6697" y="1633599"/>
            <a:ext cx="3110812" cy="2333108"/>
          </a:xfrm>
          <a:prstGeom prst="rect">
            <a:avLst/>
          </a:prstGeom>
        </p:spPr>
      </p:pic>
      <p:sp>
        <p:nvSpPr>
          <p:cNvPr id="3" name="TextBox 2">
            <a:extLst>
              <a:ext uri="{FF2B5EF4-FFF2-40B4-BE49-F238E27FC236}">
                <a16:creationId xmlns:a16="http://schemas.microsoft.com/office/drawing/2014/main" id="{7C240483-CA06-9384-5807-2189A15A4FA5}"/>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425346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Pitch Detection - Methodology</a:t>
            </a:r>
            <a:endParaRPr/>
          </a:p>
        </p:txBody>
      </p:sp>
      <p:sp>
        <p:nvSpPr>
          <p:cNvPr id="2" name="Google Shape;2072;p55">
            <a:extLst>
              <a:ext uri="{FF2B5EF4-FFF2-40B4-BE49-F238E27FC236}">
                <a16:creationId xmlns:a16="http://schemas.microsoft.com/office/drawing/2014/main" id="{BE1DBB3F-001E-608A-A821-5C573CA6CED9}"/>
              </a:ext>
            </a:extLst>
          </p:cNvPr>
          <p:cNvSpPr txBox="1">
            <a:spLocks/>
          </p:cNvSpPr>
          <p:nvPr/>
        </p:nvSpPr>
        <p:spPr>
          <a:xfrm>
            <a:off x="520475" y="1018384"/>
            <a:ext cx="8090788" cy="9651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buClr>
                <a:schemeClr val="dk1"/>
              </a:buClr>
              <a:buNone/>
            </a:pPr>
            <a:r>
              <a:rPr lang="en-GB" sz="1600" b="1"/>
              <a:t>Filtering with visual data</a:t>
            </a:r>
          </a:p>
          <a:p>
            <a:pPr marL="139700" indent="0">
              <a:buClr>
                <a:schemeClr val="dk1"/>
              </a:buClr>
              <a:buNone/>
            </a:pPr>
            <a:r>
              <a:rPr lang="en-GB" sz="1600"/>
              <a:t>Filter the false notes that are out of the piano key positions. </a:t>
            </a:r>
          </a:p>
        </p:txBody>
      </p:sp>
      <p:sp>
        <p:nvSpPr>
          <p:cNvPr id="3" name="Google Shape;1303;p37">
            <a:extLst>
              <a:ext uri="{FF2B5EF4-FFF2-40B4-BE49-F238E27FC236}">
                <a16:creationId xmlns:a16="http://schemas.microsoft.com/office/drawing/2014/main" id="{9CE41383-DF4C-83FE-B7DE-99C8ACDF74FB}"/>
              </a:ext>
            </a:extLst>
          </p:cNvPr>
          <p:cNvSpPr txBox="1">
            <a:spLocks/>
          </p:cNvSpPr>
          <p:nvPr/>
        </p:nvSpPr>
        <p:spPr>
          <a:xfrm>
            <a:off x="2638547" y="1934573"/>
            <a:ext cx="2796900" cy="3980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Hand-tracking data</a:t>
            </a:r>
          </a:p>
          <a:p>
            <a:pPr>
              <a:spcBef>
                <a:spcPts val="1600"/>
              </a:spcBef>
              <a:spcAft>
                <a:spcPts val="1600"/>
              </a:spcAft>
            </a:pPr>
            <a:endParaRPr lang="en-US"/>
          </a:p>
        </p:txBody>
      </p:sp>
      <p:sp>
        <p:nvSpPr>
          <p:cNvPr id="8" name="Google Shape;1303;p37">
            <a:extLst>
              <a:ext uri="{FF2B5EF4-FFF2-40B4-BE49-F238E27FC236}">
                <a16:creationId xmlns:a16="http://schemas.microsoft.com/office/drawing/2014/main" id="{3137AB8C-8D67-90D2-6CEE-3163740E6664}"/>
              </a:ext>
            </a:extLst>
          </p:cNvPr>
          <p:cNvSpPr txBox="1">
            <a:spLocks/>
          </p:cNvSpPr>
          <p:nvPr/>
        </p:nvSpPr>
        <p:spPr>
          <a:xfrm>
            <a:off x="2611418" y="4221226"/>
            <a:ext cx="2796900" cy="3300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Before filtering</a:t>
            </a:r>
          </a:p>
          <a:p>
            <a:pPr>
              <a:spcBef>
                <a:spcPts val="1600"/>
              </a:spcBef>
              <a:spcAft>
                <a:spcPts val="1600"/>
              </a:spcAft>
            </a:pPr>
            <a:endParaRPr lang="en-US"/>
          </a:p>
        </p:txBody>
      </p:sp>
      <p:sp>
        <p:nvSpPr>
          <p:cNvPr id="6" name="TextBox 5">
            <a:extLst>
              <a:ext uri="{FF2B5EF4-FFF2-40B4-BE49-F238E27FC236}">
                <a16:creationId xmlns:a16="http://schemas.microsoft.com/office/drawing/2014/main" id="{3E1509B6-5063-1294-B34C-5C78C5505F18}"/>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graphicFrame>
        <p:nvGraphicFramePr>
          <p:cNvPr id="16" name="Table 15">
            <a:extLst>
              <a:ext uri="{FF2B5EF4-FFF2-40B4-BE49-F238E27FC236}">
                <a16:creationId xmlns:a16="http://schemas.microsoft.com/office/drawing/2014/main" id="{44C1D2A1-5357-F730-719A-40971F536B3B}"/>
              </a:ext>
            </a:extLst>
          </p:cNvPr>
          <p:cNvGraphicFramePr>
            <a:graphicFrameLocks noGrp="1"/>
          </p:cNvGraphicFramePr>
          <p:nvPr>
            <p:extLst>
              <p:ext uri="{D42A27DB-BD31-4B8C-83A1-F6EECF244321}">
                <p14:modId xmlns:p14="http://schemas.microsoft.com/office/powerpoint/2010/main" val="3090861745"/>
              </p:ext>
            </p:extLst>
          </p:nvPr>
        </p:nvGraphicFramePr>
        <p:xfrm>
          <a:off x="2989672" y="3421430"/>
          <a:ext cx="2040393" cy="799796"/>
        </p:xfrm>
        <a:graphic>
          <a:graphicData uri="http://schemas.openxmlformats.org/drawingml/2006/table">
            <a:tbl>
              <a:tblPr>
                <a:noFill/>
                <a:tableStyleId>{73D56579-D461-4791-B3F2-ED67922B36DB}</a:tableStyleId>
              </a:tblPr>
              <a:tblGrid>
                <a:gridCol w="383242">
                  <a:extLst>
                    <a:ext uri="{9D8B030D-6E8A-4147-A177-3AD203B41FA5}">
                      <a16:colId xmlns:a16="http://schemas.microsoft.com/office/drawing/2014/main" val="317504870"/>
                    </a:ext>
                  </a:extLst>
                </a:gridCol>
                <a:gridCol w="1657151">
                  <a:extLst>
                    <a:ext uri="{9D8B030D-6E8A-4147-A177-3AD203B41FA5}">
                      <a16:colId xmlns:a16="http://schemas.microsoft.com/office/drawing/2014/main" val="2285667246"/>
                    </a:ext>
                  </a:extLst>
                </a:gridCol>
              </a:tblGrid>
              <a:tr h="79876">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0</a:t>
                      </a:r>
                      <a:endParaRPr sz="1400">
                        <a:solidFill>
                          <a:schemeClr val="dk1"/>
                        </a:solidFill>
                        <a:latin typeface="Roboto"/>
                        <a:ea typeface="Roboto"/>
                        <a:cs typeface="Roboto"/>
                        <a:sym typeface="Roboto"/>
                      </a:endParaRPr>
                    </a:p>
                  </a:txBody>
                  <a:tcPr marL="45720" marR="45720" marT="18000" marB="180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HK" sz="1400">
                          <a:solidFill>
                            <a:schemeClr val="dk1"/>
                          </a:solidFill>
                          <a:latin typeface="Roboto"/>
                          <a:ea typeface="Roboto"/>
                          <a:cs typeface="Roboto"/>
                          <a:sym typeface="Roboto"/>
                        </a:rPr>
                        <a:t>B2, </a:t>
                      </a:r>
                      <a:r>
                        <a:rPr lang="en-HK" sz="1400" b="1">
                          <a:solidFill>
                            <a:srgbClr val="C00000"/>
                          </a:solidFill>
                          <a:latin typeface="Roboto"/>
                          <a:ea typeface="Roboto"/>
                          <a:cs typeface="Roboto"/>
                          <a:sym typeface="Roboto"/>
                        </a:rPr>
                        <a:t>B4</a:t>
                      </a:r>
                      <a:r>
                        <a:rPr lang="en-HK" sz="1400">
                          <a:solidFill>
                            <a:schemeClr val="dk1"/>
                          </a:solidFill>
                          <a:latin typeface="Roboto"/>
                          <a:ea typeface="Roboto"/>
                          <a:cs typeface="Roboto"/>
                          <a:sym typeface="Roboto"/>
                        </a:rPr>
                        <a:t>, D4, </a:t>
                      </a:r>
                      <a:r>
                        <a:rPr lang="en-HK" sz="1400" b="1">
                          <a:solidFill>
                            <a:srgbClr val="C00000"/>
                          </a:solidFill>
                          <a:latin typeface="Roboto"/>
                          <a:ea typeface="Roboto"/>
                          <a:cs typeface="Roboto"/>
                          <a:sym typeface="Roboto"/>
                        </a:rPr>
                        <a:t>D#4</a:t>
                      </a:r>
                      <a:endParaRPr sz="1400" b="1">
                        <a:solidFill>
                          <a:srgbClr val="C00000"/>
                        </a:solidFill>
                        <a:latin typeface="Roboto"/>
                        <a:ea typeface="Roboto"/>
                        <a:cs typeface="Roboto"/>
                        <a:sym typeface="Roboto"/>
                      </a:endParaRPr>
                    </a:p>
                  </a:txBody>
                  <a:tcPr marL="45720" marR="45720" marT="18000" marB="18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631840850"/>
                  </a:ext>
                </a:extLst>
              </a:tr>
              <a:tr h="275218">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1</a:t>
                      </a:r>
                    </a:p>
                  </a:txBody>
                  <a:tcPr marL="45720" marR="45720" marT="18000" marB="180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HK" sz="1400">
                          <a:solidFill>
                            <a:schemeClr val="dk1"/>
                          </a:solidFill>
                          <a:latin typeface="Roboto"/>
                          <a:ea typeface="Roboto"/>
                          <a:cs typeface="Roboto"/>
                          <a:sym typeface="Roboto"/>
                        </a:rPr>
                        <a:t>C3, E4</a:t>
                      </a:r>
                    </a:p>
                  </a:txBody>
                  <a:tcPr marL="45720" marR="45720" marT="18000" marB="1800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859440262"/>
                  </a:ext>
                </a:extLst>
              </a:tr>
              <a:tr h="275218">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2</a:t>
                      </a:r>
                    </a:p>
                  </a:txBody>
                  <a:tcPr marL="45720" marR="45720" marT="18000" marB="180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HK" sz="1400">
                          <a:solidFill>
                            <a:schemeClr val="dk1"/>
                          </a:solidFill>
                          <a:latin typeface="Roboto"/>
                          <a:ea typeface="Roboto"/>
                          <a:cs typeface="Roboto"/>
                          <a:sym typeface="Roboto"/>
                        </a:rPr>
                        <a:t>D3,</a:t>
                      </a:r>
                      <a:r>
                        <a:rPr lang="en-HK" sz="1400" b="1">
                          <a:solidFill>
                            <a:srgbClr val="C00000"/>
                          </a:solidFill>
                          <a:latin typeface="Roboto"/>
                          <a:ea typeface="Roboto"/>
                          <a:cs typeface="Roboto"/>
                          <a:sym typeface="Roboto"/>
                        </a:rPr>
                        <a:t> G#3</a:t>
                      </a:r>
                      <a:endParaRPr lang="en-HK" sz="1400">
                        <a:solidFill>
                          <a:schemeClr val="dk1"/>
                        </a:solidFill>
                        <a:latin typeface="Roboto"/>
                        <a:ea typeface="Roboto"/>
                        <a:cs typeface="Roboto"/>
                        <a:sym typeface="Roboto"/>
                      </a:endParaRPr>
                    </a:p>
                  </a:txBody>
                  <a:tcPr marL="45720" marR="45720" marT="18000" marB="1800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388444290"/>
                  </a:ext>
                </a:extLst>
              </a:tr>
            </a:tbl>
          </a:graphicData>
        </a:graphic>
      </p:graphicFrame>
      <p:graphicFrame>
        <p:nvGraphicFramePr>
          <p:cNvPr id="19" name="Table 18">
            <a:extLst>
              <a:ext uri="{FF2B5EF4-FFF2-40B4-BE49-F238E27FC236}">
                <a16:creationId xmlns:a16="http://schemas.microsoft.com/office/drawing/2014/main" id="{32E56E38-73AB-AE53-1D95-133B9DFDE96C}"/>
              </a:ext>
            </a:extLst>
          </p:cNvPr>
          <p:cNvGraphicFramePr>
            <a:graphicFrameLocks noGrp="1"/>
          </p:cNvGraphicFramePr>
          <p:nvPr>
            <p:extLst>
              <p:ext uri="{D42A27DB-BD31-4B8C-83A1-F6EECF244321}">
                <p14:modId xmlns:p14="http://schemas.microsoft.com/office/powerpoint/2010/main" val="2699367295"/>
              </p:ext>
            </p:extLst>
          </p:nvPr>
        </p:nvGraphicFramePr>
        <p:xfrm>
          <a:off x="6986123" y="2653445"/>
          <a:ext cx="1385989" cy="825654"/>
        </p:xfrm>
        <a:graphic>
          <a:graphicData uri="http://schemas.openxmlformats.org/drawingml/2006/table">
            <a:tbl>
              <a:tblPr>
                <a:noFill/>
                <a:tableStyleId>{73D56579-D461-4791-B3F2-ED67922B36DB}</a:tableStyleId>
              </a:tblPr>
              <a:tblGrid>
                <a:gridCol w="219853">
                  <a:extLst>
                    <a:ext uri="{9D8B030D-6E8A-4147-A177-3AD203B41FA5}">
                      <a16:colId xmlns:a16="http://schemas.microsoft.com/office/drawing/2014/main" val="317504870"/>
                    </a:ext>
                  </a:extLst>
                </a:gridCol>
                <a:gridCol w="1166136">
                  <a:extLst>
                    <a:ext uri="{9D8B030D-6E8A-4147-A177-3AD203B41FA5}">
                      <a16:colId xmlns:a16="http://schemas.microsoft.com/office/drawing/2014/main" val="2285667246"/>
                    </a:ext>
                  </a:extLst>
                </a:gridCol>
              </a:tblGrid>
              <a:tr h="275218">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0</a:t>
                      </a:r>
                      <a:endParaRPr sz="1400">
                        <a:solidFill>
                          <a:schemeClr val="dk1"/>
                        </a:solidFill>
                        <a:latin typeface="Roboto"/>
                        <a:ea typeface="Roboto"/>
                        <a:cs typeface="Roboto"/>
                        <a:sym typeface="Roboto"/>
                      </a:endParaRPr>
                    </a:p>
                  </a:txBody>
                  <a:tcPr marL="45720" marR="45720" marT="18000" marB="180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HK" sz="1400">
                          <a:solidFill>
                            <a:schemeClr val="dk1"/>
                          </a:solidFill>
                          <a:latin typeface="Roboto"/>
                          <a:ea typeface="Roboto"/>
                          <a:cs typeface="Roboto"/>
                          <a:sym typeface="Roboto"/>
                        </a:rPr>
                        <a:t>B2, D4</a:t>
                      </a:r>
                      <a:endParaRPr sz="1400" b="1">
                        <a:solidFill>
                          <a:srgbClr val="C00000"/>
                        </a:solidFill>
                        <a:latin typeface="Roboto"/>
                        <a:ea typeface="Roboto"/>
                        <a:cs typeface="Roboto"/>
                        <a:sym typeface="Roboto"/>
                      </a:endParaRPr>
                    </a:p>
                  </a:txBody>
                  <a:tcPr marL="45720" marR="45720" marT="18000" marB="18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631840850"/>
                  </a:ext>
                </a:extLst>
              </a:tr>
              <a:tr h="275218">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1</a:t>
                      </a:r>
                    </a:p>
                  </a:txBody>
                  <a:tcPr marL="45720" marR="45720" marT="18000" marB="180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HK" sz="1400">
                          <a:solidFill>
                            <a:schemeClr val="dk1"/>
                          </a:solidFill>
                          <a:latin typeface="Roboto"/>
                          <a:ea typeface="Roboto"/>
                          <a:cs typeface="Roboto"/>
                          <a:sym typeface="Roboto"/>
                        </a:rPr>
                        <a:t>C3, E4</a:t>
                      </a:r>
                    </a:p>
                  </a:txBody>
                  <a:tcPr marL="45720" marR="45720" marT="18000" marB="1800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859440262"/>
                  </a:ext>
                </a:extLst>
              </a:tr>
              <a:tr h="275218">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2</a:t>
                      </a:r>
                    </a:p>
                  </a:txBody>
                  <a:tcPr marL="45720" marR="45720" marT="18000" marB="180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HK" sz="1400">
                          <a:solidFill>
                            <a:schemeClr val="dk1"/>
                          </a:solidFill>
                          <a:latin typeface="Roboto"/>
                          <a:ea typeface="Roboto"/>
                          <a:cs typeface="Roboto"/>
                          <a:sym typeface="Roboto"/>
                        </a:rPr>
                        <a:t>G3</a:t>
                      </a:r>
                    </a:p>
                  </a:txBody>
                  <a:tcPr marL="45720" marR="45720" marT="18000" marB="1800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388444290"/>
                  </a:ext>
                </a:extLst>
              </a:tr>
            </a:tbl>
          </a:graphicData>
        </a:graphic>
      </p:graphicFrame>
      <p:graphicFrame>
        <p:nvGraphicFramePr>
          <p:cNvPr id="20" name="Table 19">
            <a:extLst>
              <a:ext uri="{FF2B5EF4-FFF2-40B4-BE49-F238E27FC236}">
                <a16:creationId xmlns:a16="http://schemas.microsoft.com/office/drawing/2014/main" id="{8DCD2B73-0724-C775-DE4C-E256CE0D0935}"/>
              </a:ext>
            </a:extLst>
          </p:cNvPr>
          <p:cNvGraphicFramePr>
            <a:graphicFrameLocks noGrp="1"/>
          </p:cNvGraphicFramePr>
          <p:nvPr>
            <p:extLst>
              <p:ext uri="{D42A27DB-BD31-4B8C-83A1-F6EECF244321}">
                <p14:modId xmlns:p14="http://schemas.microsoft.com/office/powerpoint/2010/main" val="453080396"/>
              </p:ext>
            </p:extLst>
          </p:nvPr>
        </p:nvGraphicFramePr>
        <p:xfrm>
          <a:off x="579579" y="2609520"/>
          <a:ext cx="1385989" cy="825654"/>
        </p:xfrm>
        <a:graphic>
          <a:graphicData uri="http://schemas.openxmlformats.org/drawingml/2006/table">
            <a:tbl>
              <a:tblPr>
                <a:noFill/>
                <a:tableStyleId>{73D56579-D461-4791-B3F2-ED67922B36DB}</a:tableStyleId>
              </a:tblPr>
              <a:tblGrid>
                <a:gridCol w="219853">
                  <a:extLst>
                    <a:ext uri="{9D8B030D-6E8A-4147-A177-3AD203B41FA5}">
                      <a16:colId xmlns:a16="http://schemas.microsoft.com/office/drawing/2014/main" val="317504870"/>
                    </a:ext>
                  </a:extLst>
                </a:gridCol>
                <a:gridCol w="1166136">
                  <a:extLst>
                    <a:ext uri="{9D8B030D-6E8A-4147-A177-3AD203B41FA5}">
                      <a16:colId xmlns:a16="http://schemas.microsoft.com/office/drawing/2014/main" val="2285667246"/>
                    </a:ext>
                  </a:extLst>
                </a:gridCol>
              </a:tblGrid>
              <a:tr h="275218">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0</a:t>
                      </a:r>
                      <a:endParaRPr sz="1400">
                        <a:solidFill>
                          <a:schemeClr val="dk1"/>
                        </a:solidFill>
                        <a:latin typeface="Roboto"/>
                        <a:ea typeface="Roboto"/>
                        <a:cs typeface="Roboto"/>
                        <a:sym typeface="Roboto"/>
                      </a:endParaRPr>
                    </a:p>
                  </a:txBody>
                  <a:tcPr marL="45720" marR="45720" marT="18000" marB="180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HK" sz="1400">
                          <a:solidFill>
                            <a:schemeClr val="dk1"/>
                          </a:solidFill>
                          <a:latin typeface="Roboto"/>
                          <a:ea typeface="Roboto"/>
                          <a:cs typeface="Roboto"/>
                          <a:sym typeface="Roboto"/>
                        </a:rPr>
                        <a:t>B2, D4</a:t>
                      </a:r>
                      <a:endParaRPr sz="1400" b="1">
                        <a:solidFill>
                          <a:srgbClr val="C00000"/>
                        </a:solidFill>
                        <a:latin typeface="Roboto"/>
                        <a:ea typeface="Roboto"/>
                        <a:cs typeface="Roboto"/>
                        <a:sym typeface="Roboto"/>
                      </a:endParaRPr>
                    </a:p>
                  </a:txBody>
                  <a:tcPr marL="45720" marR="45720" marT="18000" marB="180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631840850"/>
                  </a:ext>
                </a:extLst>
              </a:tr>
              <a:tr h="275218">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1</a:t>
                      </a:r>
                    </a:p>
                  </a:txBody>
                  <a:tcPr marL="45720" marR="45720" marT="18000" marB="180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HK" sz="1400">
                          <a:solidFill>
                            <a:schemeClr val="dk1"/>
                          </a:solidFill>
                          <a:latin typeface="Roboto"/>
                          <a:ea typeface="Roboto"/>
                          <a:cs typeface="Roboto"/>
                          <a:sym typeface="Roboto"/>
                        </a:rPr>
                        <a:t>C3, E4</a:t>
                      </a:r>
                    </a:p>
                  </a:txBody>
                  <a:tcPr marL="45720" marR="45720" marT="18000" marB="1800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859440262"/>
                  </a:ext>
                </a:extLst>
              </a:tr>
              <a:tr h="275218">
                <a:tc>
                  <a:txBody>
                    <a:bodyPr/>
                    <a:lstStyle/>
                    <a:p>
                      <a:pPr marL="0" lvl="0" indent="0" algn="ctr" rtl="0">
                        <a:spcBef>
                          <a:spcPts val="0"/>
                        </a:spcBef>
                        <a:spcAft>
                          <a:spcPts val="0"/>
                        </a:spcAft>
                        <a:buNone/>
                      </a:pPr>
                      <a:r>
                        <a:rPr lang="en-HK" sz="1400">
                          <a:solidFill>
                            <a:schemeClr val="dk1"/>
                          </a:solidFill>
                          <a:latin typeface="Roboto"/>
                          <a:ea typeface="Roboto"/>
                          <a:cs typeface="Roboto"/>
                          <a:sym typeface="Roboto"/>
                        </a:rPr>
                        <a:t>2</a:t>
                      </a:r>
                    </a:p>
                  </a:txBody>
                  <a:tcPr marL="45720" marR="45720" marT="18000" marB="180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HK" sz="1400">
                          <a:solidFill>
                            <a:schemeClr val="dk1"/>
                          </a:solidFill>
                          <a:latin typeface="Roboto"/>
                          <a:ea typeface="Roboto"/>
                          <a:cs typeface="Roboto"/>
                          <a:sym typeface="Roboto"/>
                        </a:rPr>
                        <a:t>D3</a:t>
                      </a:r>
                    </a:p>
                  </a:txBody>
                  <a:tcPr marL="45720" marR="45720" marT="18000" marB="1800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388444290"/>
                  </a:ext>
                </a:extLst>
              </a:tr>
            </a:tbl>
          </a:graphicData>
        </a:graphic>
      </p:graphicFrame>
      <p:sp>
        <p:nvSpPr>
          <p:cNvPr id="21" name="Google Shape;1303;p37">
            <a:extLst>
              <a:ext uri="{FF2B5EF4-FFF2-40B4-BE49-F238E27FC236}">
                <a16:creationId xmlns:a16="http://schemas.microsoft.com/office/drawing/2014/main" id="{D8D3B03B-04AB-58A0-15BC-714F035172C8}"/>
              </a:ext>
            </a:extLst>
          </p:cNvPr>
          <p:cNvSpPr txBox="1">
            <a:spLocks/>
          </p:cNvSpPr>
          <p:nvPr/>
        </p:nvSpPr>
        <p:spPr>
          <a:xfrm>
            <a:off x="6923743" y="3710391"/>
            <a:ext cx="1506982" cy="3300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With filtering</a:t>
            </a:r>
          </a:p>
          <a:p>
            <a:pPr algn="ctr">
              <a:spcBef>
                <a:spcPts val="1600"/>
              </a:spcBef>
              <a:buClr>
                <a:schemeClr val="dk1"/>
              </a:buClr>
              <a:buSzPts val="1100"/>
            </a:pPr>
            <a:endParaRPr lang="en-US"/>
          </a:p>
          <a:p>
            <a:pPr>
              <a:spcBef>
                <a:spcPts val="1600"/>
              </a:spcBef>
              <a:spcAft>
                <a:spcPts val="1600"/>
              </a:spcAft>
            </a:pPr>
            <a:endParaRPr lang="en-US"/>
          </a:p>
        </p:txBody>
      </p:sp>
      <p:graphicFrame>
        <p:nvGraphicFramePr>
          <p:cNvPr id="22" name="Google Shape;1484;p47">
            <a:extLst>
              <a:ext uri="{FF2B5EF4-FFF2-40B4-BE49-F238E27FC236}">
                <a16:creationId xmlns:a16="http://schemas.microsoft.com/office/drawing/2014/main" id="{AD96FBA6-A436-30EA-4B03-FE977DB1270F}"/>
              </a:ext>
            </a:extLst>
          </p:cNvPr>
          <p:cNvGraphicFramePr/>
          <p:nvPr>
            <p:extLst>
              <p:ext uri="{D42A27DB-BD31-4B8C-83A1-F6EECF244321}">
                <p14:modId xmlns:p14="http://schemas.microsoft.com/office/powerpoint/2010/main" val="3130164115"/>
              </p:ext>
            </p:extLst>
          </p:nvPr>
        </p:nvGraphicFramePr>
        <p:xfrm>
          <a:off x="2566008" y="2301507"/>
          <a:ext cx="2548391" cy="902374"/>
        </p:xfrm>
        <a:graphic>
          <a:graphicData uri="http://schemas.openxmlformats.org/drawingml/2006/table">
            <a:tbl>
              <a:tblPr>
                <a:noFill/>
                <a:tableStyleId>{73D56579-D461-4791-B3F2-ED67922B36DB}</a:tableStyleId>
              </a:tblPr>
              <a:tblGrid>
                <a:gridCol w="570611">
                  <a:extLst>
                    <a:ext uri="{9D8B030D-6E8A-4147-A177-3AD203B41FA5}">
                      <a16:colId xmlns:a16="http://schemas.microsoft.com/office/drawing/2014/main" val="20000"/>
                    </a:ext>
                  </a:extLst>
                </a:gridCol>
                <a:gridCol w="395556">
                  <a:extLst>
                    <a:ext uri="{9D8B030D-6E8A-4147-A177-3AD203B41FA5}">
                      <a16:colId xmlns:a16="http://schemas.microsoft.com/office/drawing/2014/main" val="1349935875"/>
                    </a:ext>
                  </a:extLst>
                </a:gridCol>
                <a:gridCol w="395556">
                  <a:extLst>
                    <a:ext uri="{9D8B030D-6E8A-4147-A177-3AD203B41FA5}">
                      <a16:colId xmlns:a16="http://schemas.microsoft.com/office/drawing/2014/main" val="20003"/>
                    </a:ext>
                  </a:extLst>
                </a:gridCol>
                <a:gridCol w="395556">
                  <a:extLst>
                    <a:ext uri="{9D8B030D-6E8A-4147-A177-3AD203B41FA5}">
                      <a16:colId xmlns:a16="http://schemas.microsoft.com/office/drawing/2014/main" val="4152845757"/>
                    </a:ext>
                  </a:extLst>
                </a:gridCol>
                <a:gridCol w="395556">
                  <a:extLst>
                    <a:ext uri="{9D8B030D-6E8A-4147-A177-3AD203B41FA5}">
                      <a16:colId xmlns:a16="http://schemas.microsoft.com/office/drawing/2014/main" val="2827608733"/>
                    </a:ext>
                  </a:extLst>
                </a:gridCol>
                <a:gridCol w="395556">
                  <a:extLst>
                    <a:ext uri="{9D8B030D-6E8A-4147-A177-3AD203B41FA5}">
                      <a16:colId xmlns:a16="http://schemas.microsoft.com/office/drawing/2014/main" val="2701866864"/>
                    </a:ext>
                  </a:extLst>
                </a:gridCol>
              </a:tblGrid>
              <a:tr h="259739">
                <a:tc>
                  <a:txBody>
                    <a:bodyPr/>
                    <a:lstStyle/>
                    <a:p>
                      <a:pPr marL="0" lvl="0" indent="0" algn="ctr" rtl="0">
                        <a:spcBef>
                          <a:spcPts val="0"/>
                        </a:spcBef>
                        <a:spcAft>
                          <a:spcPts val="0"/>
                        </a:spcAft>
                        <a:buNone/>
                      </a:pPr>
                      <a:endParaRPr sz="1200">
                        <a:solidFill>
                          <a:schemeClr val="dk1"/>
                        </a:solidFill>
                        <a:latin typeface="Roboto Medium"/>
                        <a:ea typeface="Roboto Medium"/>
                        <a:cs typeface="Roboto Medium"/>
                        <a:sym typeface="Roboto Medium"/>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1 </a:t>
                      </a:r>
                    </a:p>
                  </a:txBody>
                  <a:tcPr marL="45720" marR="4572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2</a:t>
                      </a:r>
                      <a:endParaRPr sz="1200" b="1">
                        <a:solidFill>
                          <a:schemeClr val="dk1"/>
                        </a:solidFill>
                        <a:latin typeface="Roboto"/>
                        <a:ea typeface="Roboto"/>
                        <a:cs typeface="Roboto"/>
                        <a:sym typeface="Roboto"/>
                      </a:endParaRPr>
                    </a:p>
                  </a:txBody>
                  <a:tcPr marL="45720" marR="4572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200" b="1">
                          <a:solidFill>
                            <a:schemeClr val="dk1"/>
                          </a:solidFill>
                          <a:latin typeface="Roboto"/>
                          <a:ea typeface="Roboto"/>
                          <a:cs typeface="Roboto"/>
                          <a:sym typeface="Roboto"/>
                        </a:rPr>
                        <a:t>3</a:t>
                      </a:r>
                      <a:endParaRPr sz="1200" b="1">
                        <a:solidFill>
                          <a:schemeClr val="dk1"/>
                        </a:solidFill>
                        <a:latin typeface="Roboto"/>
                        <a:ea typeface="Roboto"/>
                        <a:cs typeface="Roboto"/>
                        <a:sym typeface="Roboto"/>
                      </a:endParaRPr>
                    </a:p>
                  </a:txBody>
                  <a:tcPr marL="45720" marR="4572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200" b="1">
                          <a:solidFill>
                            <a:schemeClr val="dk1"/>
                          </a:solidFill>
                          <a:latin typeface="Roboto"/>
                          <a:ea typeface="Roboto"/>
                          <a:cs typeface="Roboto"/>
                          <a:sym typeface="Roboto"/>
                        </a:rPr>
                        <a:t>4</a:t>
                      </a:r>
                      <a:endParaRPr sz="1200" b="1">
                        <a:solidFill>
                          <a:schemeClr val="dk1"/>
                        </a:solidFill>
                        <a:latin typeface="Roboto"/>
                        <a:ea typeface="Roboto"/>
                        <a:cs typeface="Roboto"/>
                        <a:sym typeface="Roboto"/>
                      </a:endParaRPr>
                    </a:p>
                  </a:txBody>
                  <a:tcPr marL="45720" marR="4572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200" b="1">
                          <a:solidFill>
                            <a:schemeClr val="dk1"/>
                          </a:solidFill>
                          <a:latin typeface="Roboto"/>
                          <a:ea typeface="Roboto"/>
                          <a:cs typeface="Roboto"/>
                          <a:sym typeface="Roboto"/>
                        </a:rPr>
                        <a:t>5</a:t>
                      </a:r>
                    </a:p>
                  </a:txBody>
                  <a:tcPr marL="45720" marR="4572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4027">
                <a:tc>
                  <a:txBody>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Left</a:t>
                      </a:r>
                      <a:endParaRPr sz="12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200">
                          <a:solidFill>
                            <a:schemeClr val="dk1"/>
                          </a:solidFill>
                          <a:latin typeface="Roboto"/>
                          <a:ea typeface="Roboto"/>
                          <a:cs typeface="Roboto"/>
                          <a:sym typeface="Roboto"/>
                        </a:rPr>
                        <a:t>N/A</a:t>
                      </a:r>
                      <a:endParaRPr sz="12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200">
                          <a:solidFill>
                            <a:schemeClr val="dk1"/>
                          </a:solidFill>
                          <a:latin typeface="Roboto"/>
                          <a:ea typeface="Roboto"/>
                          <a:cs typeface="Roboto"/>
                          <a:sym typeface="Roboto"/>
                        </a:rPr>
                        <a:t>E3</a:t>
                      </a:r>
                      <a:endParaRPr sz="12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200">
                          <a:solidFill>
                            <a:schemeClr val="dk1"/>
                          </a:solidFill>
                          <a:latin typeface="Roboto"/>
                          <a:ea typeface="Roboto"/>
                          <a:cs typeface="Roboto"/>
                          <a:sym typeface="Roboto"/>
                        </a:rPr>
                        <a:t>D3</a:t>
                      </a:r>
                      <a:endParaRPr sz="12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200">
                          <a:solidFill>
                            <a:schemeClr val="dk1"/>
                          </a:solidFill>
                          <a:latin typeface="Roboto"/>
                          <a:ea typeface="Roboto"/>
                          <a:cs typeface="Roboto"/>
                          <a:sym typeface="Roboto"/>
                        </a:rPr>
                        <a:t>C3</a:t>
                      </a:r>
                      <a:endParaRPr sz="12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200">
                          <a:solidFill>
                            <a:schemeClr val="dk1"/>
                          </a:solidFill>
                          <a:latin typeface="Roboto"/>
                          <a:ea typeface="Roboto"/>
                          <a:cs typeface="Roboto"/>
                          <a:sym typeface="Roboto"/>
                        </a:rPr>
                        <a:t>B2</a:t>
                      </a:r>
                      <a:endParaRPr sz="12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4027">
                <a:tc>
                  <a:txBody>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Right</a:t>
                      </a:r>
                      <a:endParaRPr sz="12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a:solidFill>
                            <a:schemeClr val="dk1"/>
                          </a:solidFill>
                          <a:latin typeface="Roboto"/>
                          <a:ea typeface="Roboto"/>
                          <a:cs typeface="Roboto"/>
                          <a:sym typeface="Roboto"/>
                        </a:rPr>
                        <a:t>C4</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200">
                          <a:solidFill>
                            <a:schemeClr val="dk1"/>
                          </a:solidFill>
                          <a:latin typeface="Roboto"/>
                          <a:ea typeface="Roboto"/>
                          <a:cs typeface="Roboto"/>
                          <a:sym typeface="Roboto"/>
                        </a:rPr>
                        <a:t>D4</a:t>
                      </a:r>
                      <a:endParaRPr sz="12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200">
                          <a:solidFill>
                            <a:schemeClr val="dk1"/>
                          </a:solidFill>
                          <a:latin typeface="Roboto"/>
                          <a:ea typeface="Roboto"/>
                          <a:cs typeface="Roboto"/>
                          <a:sym typeface="Roboto"/>
                        </a:rPr>
                        <a:t>E4</a:t>
                      </a:r>
                      <a:endParaRPr sz="12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200">
                          <a:solidFill>
                            <a:schemeClr val="dk1"/>
                          </a:solidFill>
                          <a:latin typeface="Roboto"/>
                          <a:ea typeface="Roboto"/>
                          <a:cs typeface="Roboto"/>
                          <a:sym typeface="Roboto"/>
                        </a:rPr>
                        <a:t>F4</a:t>
                      </a:r>
                      <a:endParaRPr sz="12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200">
                          <a:solidFill>
                            <a:schemeClr val="dk1"/>
                          </a:solidFill>
                          <a:latin typeface="Roboto"/>
                          <a:ea typeface="Roboto"/>
                          <a:cs typeface="Roboto"/>
                          <a:sym typeface="Roboto"/>
                        </a:rPr>
                        <a:t>G4</a:t>
                      </a:r>
                      <a:endParaRPr sz="12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 name="Google Shape;1303;p37">
            <a:extLst>
              <a:ext uri="{FF2B5EF4-FFF2-40B4-BE49-F238E27FC236}">
                <a16:creationId xmlns:a16="http://schemas.microsoft.com/office/drawing/2014/main" id="{99DC3CCB-9829-A0AB-4E0E-B844924EADE1}"/>
              </a:ext>
            </a:extLst>
          </p:cNvPr>
          <p:cNvSpPr txBox="1">
            <a:spLocks/>
          </p:cNvSpPr>
          <p:nvPr/>
        </p:nvSpPr>
        <p:spPr>
          <a:xfrm>
            <a:off x="479178" y="3710392"/>
            <a:ext cx="1506982" cy="3300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Ground Truth</a:t>
            </a:r>
          </a:p>
          <a:p>
            <a:pPr algn="ctr">
              <a:spcBef>
                <a:spcPts val="1600"/>
              </a:spcBef>
              <a:buClr>
                <a:schemeClr val="dk1"/>
              </a:buClr>
              <a:buSzPts val="1100"/>
            </a:pPr>
            <a:endParaRPr lang="en-US"/>
          </a:p>
          <a:p>
            <a:pPr>
              <a:spcBef>
                <a:spcPts val="1600"/>
              </a:spcBef>
              <a:spcAft>
                <a:spcPts val="1600"/>
              </a:spcAft>
            </a:pPr>
            <a:endParaRPr lang="en-US"/>
          </a:p>
        </p:txBody>
      </p:sp>
      <p:sp>
        <p:nvSpPr>
          <p:cNvPr id="5" name="Right Arrow 9">
            <a:extLst>
              <a:ext uri="{FF2B5EF4-FFF2-40B4-BE49-F238E27FC236}">
                <a16:creationId xmlns:a16="http://schemas.microsoft.com/office/drawing/2014/main" id="{BA12BAD1-8395-7377-9230-D331E1346631}"/>
              </a:ext>
            </a:extLst>
          </p:cNvPr>
          <p:cNvSpPr/>
          <p:nvPr/>
        </p:nvSpPr>
        <p:spPr>
          <a:xfrm>
            <a:off x="5868772" y="3086710"/>
            <a:ext cx="771179" cy="341906"/>
          </a:xfrm>
          <a:prstGeom prst="rightArrow">
            <a:avLst>
              <a:gd name="adj1" fmla="val 41771"/>
              <a:gd name="adj2"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Tree>
    <p:extLst>
      <p:ext uri="{BB962C8B-B14F-4D97-AF65-F5344CB8AC3E}">
        <p14:creationId xmlns:p14="http://schemas.microsoft.com/office/powerpoint/2010/main" val="419613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Pitch Detection - Methodology</a:t>
            </a:r>
            <a:endParaRPr/>
          </a:p>
        </p:txBody>
      </p:sp>
      <p:sp>
        <p:nvSpPr>
          <p:cNvPr id="2" name="Google Shape;2072;p55">
            <a:extLst>
              <a:ext uri="{FF2B5EF4-FFF2-40B4-BE49-F238E27FC236}">
                <a16:creationId xmlns:a16="http://schemas.microsoft.com/office/drawing/2014/main" id="{BE1DBB3F-001E-608A-A821-5C573CA6CED9}"/>
              </a:ext>
            </a:extLst>
          </p:cNvPr>
          <p:cNvSpPr txBox="1">
            <a:spLocks/>
          </p:cNvSpPr>
          <p:nvPr/>
        </p:nvSpPr>
        <p:spPr>
          <a:xfrm>
            <a:off x="520475" y="1020750"/>
            <a:ext cx="7096875" cy="2180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spcAft>
                <a:spcPts val="600"/>
              </a:spcAft>
              <a:buClr>
                <a:schemeClr val="dk1"/>
              </a:buClr>
              <a:buNone/>
            </a:pPr>
            <a:r>
              <a:rPr lang="en-GB" sz="1600" b="1"/>
              <a:t>Accuracy analysis</a:t>
            </a:r>
          </a:p>
          <a:p>
            <a:pPr marL="482600">
              <a:spcAft>
                <a:spcPts val="600"/>
              </a:spcAft>
              <a:buClr>
                <a:schemeClr val="dk1"/>
              </a:buClr>
              <a:buFont typeface="+mj-lt"/>
              <a:buAutoNum type="arabicPeriod"/>
            </a:pPr>
            <a:r>
              <a:rPr lang="en-GB" sz="1600"/>
              <a:t> Map the MIDI data indicating the correct pitch with the detected notes</a:t>
            </a:r>
            <a:endParaRPr lang="en-GB" sz="1050"/>
          </a:p>
          <a:p>
            <a:pPr marL="482600">
              <a:spcAft>
                <a:spcPts val="600"/>
              </a:spcAft>
              <a:buClr>
                <a:schemeClr val="dk1"/>
              </a:buClr>
              <a:buFont typeface="+mj-lt"/>
              <a:buAutoNum type="arabicPeriod"/>
            </a:pPr>
            <a:r>
              <a:rPr lang="en-GB" sz="1600"/>
              <a:t> Calculate the accuracy rate by: </a:t>
            </a:r>
          </a:p>
          <a:p>
            <a:pPr marL="482600">
              <a:spcAft>
                <a:spcPts val="600"/>
              </a:spcAft>
              <a:buClr>
                <a:schemeClr val="dk1"/>
              </a:buClr>
              <a:buFont typeface="+mj-lt"/>
              <a:buAutoNum type="arabicPeriod"/>
            </a:pPr>
            <a:endParaRPr lang="en-GB" sz="1600"/>
          </a:p>
          <a:p>
            <a:pPr marL="482600">
              <a:spcAft>
                <a:spcPts val="600"/>
              </a:spcAft>
              <a:buClr>
                <a:schemeClr val="dk1"/>
              </a:buClr>
              <a:buFont typeface="+mj-lt"/>
              <a:buAutoNum type="arabicPeriod"/>
            </a:pPr>
            <a:endParaRPr lang="en-GB" sz="1600"/>
          </a:p>
          <a:p>
            <a:pPr marL="482600">
              <a:spcAft>
                <a:spcPts val="600"/>
              </a:spcAft>
              <a:buClr>
                <a:schemeClr val="dk1"/>
              </a:buClr>
              <a:buFont typeface="+mj-lt"/>
              <a:buAutoNum type="arabicPeriod"/>
            </a:pPr>
            <a:r>
              <a:rPr lang="en-GB" sz="1600"/>
              <a:t>Missing notes are displayed with corresponding timestamp</a:t>
            </a:r>
          </a:p>
          <a:p>
            <a:pPr marL="482600">
              <a:spcAft>
                <a:spcPts val="600"/>
              </a:spcAft>
              <a:buClr>
                <a:schemeClr val="dk1"/>
              </a:buClr>
              <a:buFont typeface="+mj-lt"/>
              <a:buAutoNum type="arabicPeriod"/>
            </a:pPr>
            <a:endParaRPr lang="en-GB" sz="1600"/>
          </a:p>
        </p:txBody>
      </p:sp>
      <p:pic>
        <p:nvPicPr>
          <p:cNvPr id="15" name="Picture 14">
            <a:extLst>
              <a:ext uri="{FF2B5EF4-FFF2-40B4-BE49-F238E27FC236}">
                <a16:creationId xmlns:a16="http://schemas.microsoft.com/office/drawing/2014/main" id="{3AFD1128-3942-4968-4FDC-E940AC7439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7718" y="3357114"/>
            <a:ext cx="4780875" cy="702286"/>
          </a:xfrm>
          <a:prstGeom prst="rect">
            <a:avLst/>
          </a:prstGeom>
        </p:spPr>
      </p:pic>
      <p:pic>
        <p:nvPicPr>
          <p:cNvPr id="16" name="Picture 15">
            <a:extLst>
              <a:ext uri="{FF2B5EF4-FFF2-40B4-BE49-F238E27FC236}">
                <a16:creationId xmlns:a16="http://schemas.microsoft.com/office/drawing/2014/main" id="{F4C0B7AE-A672-7ACF-E42B-4C2997884326}"/>
              </a:ext>
            </a:extLst>
          </p:cNvPr>
          <p:cNvPicPr>
            <a:picLocks noChangeAspect="1"/>
          </p:cNvPicPr>
          <p:nvPr/>
        </p:nvPicPr>
        <p:blipFill>
          <a:blip r:embed="rId4"/>
          <a:stretch>
            <a:fillRect/>
          </a:stretch>
        </p:blipFill>
        <p:spPr>
          <a:xfrm>
            <a:off x="1787718" y="2236762"/>
            <a:ext cx="3962400" cy="571500"/>
          </a:xfrm>
          <a:prstGeom prst="rect">
            <a:avLst/>
          </a:prstGeom>
        </p:spPr>
      </p:pic>
      <p:sp>
        <p:nvSpPr>
          <p:cNvPr id="17" name="Google Shape;1303;p37">
            <a:extLst>
              <a:ext uri="{FF2B5EF4-FFF2-40B4-BE49-F238E27FC236}">
                <a16:creationId xmlns:a16="http://schemas.microsoft.com/office/drawing/2014/main" id="{DAA70D9C-CD6F-5893-09C0-C7FAFE3480CF}"/>
              </a:ext>
            </a:extLst>
          </p:cNvPr>
          <p:cNvSpPr txBox="1">
            <a:spLocks/>
          </p:cNvSpPr>
          <p:nvPr/>
        </p:nvSpPr>
        <p:spPr>
          <a:xfrm>
            <a:off x="2670462" y="4050299"/>
            <a:ext cx="2796900" cy="66013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Capture of result</a:t>
            </a:r>
          </a:p>
          <a:p>
            <a:pPr algn="ctr">
              <a:spcBef>
                <a:spcPts val="1600"/>
              </a:spcBef>
              <a:buClr>
                <a:schemeClr val="dk1"/>
              </a:buClr>
              <a:buSzPts val="1100"/>
            </a:pPr>
            <a:endParaRPr lang="en-US"/>
          </a:p>
          <a:p>
            <a:pPr>
              <a:spcBef>
                <a:spcPts val="1600"/>
              </a:spcBef>
              <a:spcAft>
                <a:spcPts val="1600"/>
              </a:spcAft>
            </a:pPr>
            <a:endParaRPr lang="en-US"/>
          </a:p>
        </p:txBody>
      </p:sp>
      <p:sp>
        <p:nvSpPr>
          <p:cNvPr id="3" name="TextBox 2">
            <a:extLst>
              <a:ext uri="{FF2B5EF4-FFF2-40B4-BE49-F238E27FC236}">
                <a16:creationId xmlns:a16="http://schemas.microsoft.com/office/drawing/2014/main" id="{998E8CBD-AEBD-B36B-1A30-477136BD3F38}"/>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6964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Pitch Detection - Methodology</a:t>
            </a:r>
            <a:endParaRPr/>
          </a:p>
        </p:txBody>
      </p:sp>
      <p:sp>
        <p:nvSpPr>
          <p:cNvPr id="2" name="Google Shape;2072;p55">
            <a:extLst>
              <a:ext uri="{FF2B5EF4-FFF2-40B4-BE49-F238E27FC236}">
                <a16:creationId xmlns:a16="http://schemas.microsoft.com/office/drawing/2014/main" id="{BE1DBB3F-001E-608A-A821-5C573CA6CED9}"/>
              </a:ext>
            </a:extLst>
          </p:cNvPr>
          <p:cNvSpPr txBox="1">
            <a:spLocks/>
          </p:cNvSpPr>
          <p:nvPr/>
        </p:nvSpPr>
        <p:spPr>
          <a:xfrm>
            <a:off x="528426" y="1280550"/>
            <a:ext cx="8257765" cy="25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buClr>
                <a:schemeClr val="dk1"/>
              </a:buClr>
              <a:buNone/>
            </a:pPr>
            <a:r>
              <a:rPr lang="en-GB" sz="1600" b="1"/>
              <a:t>Visualization of result</a:t>
            </a:r>
          </a:p>
          <a:p>
            <a:pPr marL="139700" indent="0">
              <a:buClr>
                <a:schemeClr val="dk1"/>
              </a:buClr>
              <a:buNone/>
            </a:pPr>
            <a:r>
              <a:rPr lang="en-GB" sz="1600"/>
              <a:t>Detected notes are then visualized by converting them into a music score and image. </a:t>
            </a:r>
          </a:p>
          <a:p>
            <a:pPr marL="139700" indent="0">
              <a:buClr>
                <a:schemeClr val="dk1"/>
              </a:buClr>
              <a:buNone/>
            </a:pPr>
            <a:endParaRPr lang="en-GB" sz="1600"/>
          </a:p>
          <a:p>
            <a:pPr marL="482600">
              <a:buClr>
                <a:schemeClr val="dk1"/>
              </a:buClr>
              <a:buFont typeface="+mj-lt"/>
              <a:buAutoNum type="arabicPeriod"/>
            </a:pPr>
            <a:endParaRPr lang="en-GB" sz="1600"/>
          </a:p>
          <a:p>
            <a:pPr marL="482600">
              <a:buClr>
                <a:schemeClr val="dk1"/>
              </a:buClr>
              <a:buFont typeface="+mj-lt"/>
              <a:buAutoNum type="arabicPeriod"/>
            </a:pPr>
            <a:endParaRPr lang="en-GB" sz="1600"/>
          </a:p>
          <a:p>
            <a:pPr marL="482600">
              <a:buClr>
                <a:schemeClr val="dk1"/>
              </a:buClr>
              <a:buFont typeface="+mj-lt"/>
              <a:buAutoNum type="arabicPeriod"/>
            </a:pPr>
            <a:endParaRPr lang="en-GB" sz="1600"/>
          </a:p>
        </p:txBody>
      </p:sp>
      <p:pic>
        <p:nvPicPr>
          <p:cNvPr id="3" name="Picture 2">
            <a:extLst>
              <a:ext uri="{FF2B5EF4-FFF2-40B4-BE49-F238E27FC236}">
                <a16:creationId xmlns:a16="http://schemas.microsoft.com/office/drawing/2014/main" id="{ED2C3DC9-AC56-7CC5-B150-AA36502987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1127" r="-1889"/>
          <a:stretch/>
        </p:blipFill>
        <p:spPr>
          <a:xfrm>
            <a:off x="713225" y="1962110"/>
            <a:ext cx="7509573" cy="1496706"/>
          </a:xfrm>
          <a:prstGeom prst="rect">
            <a:avLst/>
          </a:prstGeom>
        </p:spPr>
      </p:pic>
      <p:sp>
        <p:nvSpPr>
          <p:cNvPr id="5" name="TextBox 4">
            <a:extLst>
              <a:ext uri="{FF2B5EF4-FFF2-40B4-BE49-F238E27FC236}">
                <a16:creationId xmlns:a16="http://schemas.microsoft.com/office/drawing/2014/main" id="{5F6AB474-04AE-7B1F-6C85-B6A7BC0FBCCB}"/>
              </a:ext>
            </a:extLst>
          </p:cNvPr>
          <p:cNvSpPr txBox="1"/>
          <p:nvPr/>
        </p:nvSpPr>
        <p:spPr>
          <a:xfrm>
            <a:off x="2203927" y="3014706"/>
            <a:ext cx="4575974" cy="307777"/>
          </a:xfrm>
          <a:prstGeom prst="rect">
            <a:avLst/>
          </a:prstGeom>
          <a:noFill/>
        </p:spPr>
        <p:txBody>
          <a:bodyPr wrap="square">
            <a:spAutoFit/>
          </a:bodyPr>
          <a:lstStyle/>
          <a:p>
            <a:pPr algn="ctr">
              <a:buClr>
                <a:schemeClr val="dk1"/>
              </a:buClr>
              <a:buSzPts val="1100"/>
            </a:pPr>
            <a:r>
              <a:rPr lang="en-US"/>
              <a:t>Visualization of detected notes</a:t>
            </a:r>
          </a:p>
        </p:txBody>
      </p:sp>
      <p:sp>
        <p:nvSpPr>
          <p:cNvPr id="4" name="TextBox 3">
            <a:extLst>
              <a:ext uri="{FF2B5EF4-FFF2-40B4-BE49-F238E27FC236}">
                <a16:creationId xmlns:a16="http://schemas.microsoft.com/office/drawing/2014/main" id="{C2608578-EBEE-7C9C-D092-E432844F00A6}"/>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34497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Pitch Detection - Evaluation</a:t>
            </a:r>
            <a:endParaRPr/>
          </a:p>
        </p:txBody>
      </p:sp>
      <p:sp>
        <p:nvSpPr>
          <p:cNvPr id="4" name="Google Shape;2072;p55">
            <a:extLst>
              <a:ext uri="{FF2B5EF4-FFF2-40B4-BE49-F238E27FC236}">
                <a16:creationId xmlns:a16="http://schemas.microsoft.com/office/drawing/2014/main" id="{455CEAC0-E008-1B69-6A9F-E3F814528322}"/>
              </a:ext>
            </a:extLst>
          </p:cNvPr>
          <p:cNvSpPr txBox="1">
            <a:spLocks/>
          </p:cNvSpPr>
          <p:nvPr/>
        </p:nvSpPr>
        <p:spPr>
          <a:xfrm>
            <a:off x="558521" y="1351571"/>
            <a:ext cx="5888276" cy="1391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spcAft>
                <a:spcPts val="600"/>
              </a:spcAft>
              <a:buClr>
                <a:schemeClr val="dk1"/>
              </a:buClr>
              <a:buSzPts val="1100"/>
              <a:buFont typeface="Arial"/>
              <a:buNone/>
            </a:pPr>
            <a:r>
              <a:rPr lang="en-GB" sz="1600" b="1"/>
              <a:t>Output</a:t>
            </a:r>
          </a:p>
          <a:p>
            <a:pPr indent="-317500">
              <a:spcAft>
                <a:spcPts val="600"/>
              </a:spcAft>
              <a:buClr>
                <a:schemeClr val="dk1"/>
              </a:buClr>
            </a:pPr>
            <a:r>
              <a:rPr lang="en-GB" sz="1600"/>
              <a:t>Graphical representation of detected notes</a:t>
            </a:r>
          </a:p>
          <a:p>
            <a:pPr marL="139700" indent="0">
              <a:spcAft>
                <a:spcPts val="600"/>
              </a:spcAft>
              <a:buClr>
                <a:schemeClr val="dk1"/>
              </a:buClr>
              <a:buNone/>
            </a:pPr>
            <a:endParaRPr lang="en-GB" sz="1600"/>
          </a:p>
          <a:p>
            <a:pPr marL="139700" indent="0">
              <a:spcAft>
                <a:spcPts val="600"/>
              </a:spcAft>
              <a:buClr>
                <a:schemeClr val="dk1"/>
              </a:buClr>
              <a:buNone/>
            </a:pPr>
            <a:endParaRPr lang="en-GB" sz="1600"/>
          </a:p>
        </p:txBody>
      </p:sp>
      <p:sp>
        <p:nvSpPr>
          <p:cNvPr id="12" name="Google Shape;2072;p55">
            <a:extLst>
              <a:ext uri="{FF2B5EF4-FFF2-40B4-BE49-F238E27FC236}">
                <a16:creationId xmlns:a16="http://schemas.microsoft.com/office/drawing/2014/main" id="{7BA113CC-2ED9-955E-0BC8-6F27F08D3401}"/>
              </a:ext>
            </a:extLst>
          </p:cNvPr>
          <p:cNvSpPr txBox="1">
            <a:spLocks/>
          </p:cNvSpPr>
          <p:nvPr/>
        </p:nvSpPr>
        <p:spPr>
          <a:xfrm>
            <a:off x="2492522" y="4304340"/>
            <a:ext cx="3971888"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Sample result notated with wrong detection of notes</a:t>
            </a:r>
          </a:p>
        </p:txBody>
      </p:sp>
      <p:pic>
        <p:nvPicPr>
          <p:cNvPr id="3" name="Picture 2" descr="A close-up of a music note&#10;&#10;Description automatically generated">
            <a:extLst>
              <a:ext uri="{FF2B5EF4-FFF2-40B4-BE49-F238E27FC236}">
                <a16:creationId xmlns:a16="http://schemas.microsoft.com/office/drawing/2014/main" id="{F9261953-96F3-E337-8F63-00883151D6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4022" y="3498238"/>
            <a:ext cx="6708888" cy="911014"/>
          </a:xfrm>
          <a:prstGeom prst="rect">
            <a:avLst/>
          </a:prstGeom>
        </p:spPr>
      </p:pic>
      <p:pic>
        <p:nvPicPr>
          <p:cNvPr id="5" name="Picture 4" descr="A person sitting on a piano&#10;&#10;Description automatically generated">
            <a:extLst>
              <a:ext uri="{FF2B5EF4-FFF2-40B4-BE49-F238E27FC236}">
                <a16:creationId xmlns:a16="http://schemas.microsoft.com/office/drawing/2014/main" id="{D282813A-CAB8-2CF4-5916-B104B38521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04007" y="1690348"/>
            <a:ext cx="2246739" cy="1263791"/>
          </a:xfrm>
          <a:prstGeom prst="rect">
            <a:avLst/>
          </a:prstGeom>
        </p:spPr>
      </p:pic>
      <p:sp>
        <p:nvSpPr>
          <p:cNvPr id="2" name="TextBox 1">
            <a:extLst>
              <a:ext uri="{FF2B5EF4-FFF2-40B4-BE49-F238E27FC236}">
                <a16:creationId xmlns:a16="http://schemas.microsoft.com/office/drawing/2014/main" id="{C729896A-9B68-1691-BEEC-9627694803AA}"/>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
        <p:nvSpPr>
          <p:cNvPr id="7" name="Google Shape;2072;p55">
            <a:extLst>
              <a:ext uri="{FF2B5EF4-FFF2-40B4-BE49-F238E27FC236}">
                <a16:creationId xmlns:a16="http://schemas.microsoft.com/office/drawing/2014/main" id="{E21A1C2A-067E-446E-B012-0401C1C66438}"/>
              </a:ext>
            </a:extLst>
          </p:cNvPr>
          <p:cNvSpPr txBox="1">
            <a:spLocks/>
          </p:cNvSpPr>
          <p:nvPr/>
        </p:nvSpPr>
        <p:spPr>
          <a:xfrm>
            <a:off x="576134" y="2273292"/>
            <a:ext cx="5813452" cy="1888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spcAft>
                <a:spcPts val="600"/>
              </a:spcAft>
              <a:buClr>
                <a:schemeClr val="dk1"/>
              </a:buClr>
              <a:buSzPts val="1100"/>
              <a:buFont typeface="Arial"/>
              <a:buNone/>
            </a:pPr>
            <a:r>
              <a:rPr lang="en-GB" sz="1600" b="1"/>
              <a:t>Result</a:t>
            </a:r>
          </a:p>
          <a:p>
            <a:pPr indent="-317500">
              <a:spcAft>
                <a:spcPts val="600"/>
              </a:spcAft>
              <a:buClr>
                <a:schemeClr val="dk1"/>
              </a:buClr>
            </a:pPr>
            <a:r>
              <a:rPr lang="en-GB" sz="1600"/>
              <a:t>Satisfactory result with visual filtering</a:t>
            </a:r>
          </a:p>
          <a:p>
            <a:pPr indent="-317500">
              <a:spcAft>
                <a:spcPts val="600"/>
              </a:spcAft>
              <a:buClr>
                <a:schemeClr val="dk1"/>
              </a:buClr>
            </a:pPr>
            <a:r>
              <a:rPr lang="en-GB" sz="1600"/>
              <a:t>Assumption of absence of pedalling notes</a:t>
            </a:r>
          </a:p>
          <a:p>
            <a:pPr indent="-317500">
              <a:spcAft>
                <a:spcPts val="600"/>
              </a:spcAft>
              <a:buClr>
                <a:schemeClr val="dk1"/>
              </a:buClr>
            </a:pPr>
            <a:endParaRPr lang="en-GB" sz="1600"/>
          </a:p>
          <a:p>
            <a:pPr indent="-317500">
              <a:spcAft>
                <a:spcPts val="600"/>
              </a:spcAft>
              <a:buClr>
                <a:schemeClr val="dk1"/>
              </a:buClr>
            </a:pPr>
            <a:endParaRPr lang="en-GB" sz="1600"/>
          </a:p>
          <a:p>
            <a:pPr indent="-317500">
              <a:spcAft>
                <a:spcPts val="600"/>
              </a:spcAft>
              <a:buClr>
                <a:schemeClr val="dk1"/>
              </a:buClr>
            </a:pPr>
            <a:endParaRPr lang="en-GB" sz="1600"/>
          </a:p>
        </p:txBody>
      </p:sp>
    </p:spTree>
    <p:extLst>
      <p:ext uri="{BB962C8B-B14F-4D97-AF65-F5344CB8AC3E}">
        <p14:creationId xmlns:p14="http://schemas.microsoft.com/office/powerpoint/2010/main" val="135264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563700" y="1352065"/>
            <a:ext cx="4008300" cy="24393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a:solidFill>
                  <a:schemeClr val="accent6"/>
                </a:solidFill>
              </a:rPr>
              <a:t>Graphical </a:t>
            </a:r>
            <a:br>
              <a:rPr lang="en-GB" sz="4400">
                <a:solidFill>
                  <a:schemeClr val="accent6"/>
                </a:solidFill>
              </a:rPr>
            </a:br>
            <a:r>
              <a:rPr lang="en-GB" sz="4400">
                <a:solidFill>
                  <a:schemeClr val="accent6"/>
                </a:solidFill>
              </a:rPr>
              <a:t>User Interface</a:t>
            </a:r>
            <a:endParaRPr lang="en-GB" sz="4800">
              <a:solidFill>
                <a:schemeClr val="accent6"/>
              </a:solidFill>
            </a:endParaRPr>
          </a:p>
        </p:txBody>
      </p:sp>
      <p:sp>
        <p:nvSpPr>
          <p:cNvPr id="5" name="TextBox 4">
            <a:extLst>
              <a:ext uri="{FF2B5EF4-FFF2-40B4-BE49-F238E27FC236}">
                <a16:creationId xmlns:a16="http://schemas.microsoft.com/office/drawing/2014/main" id="{655C6289-345D-64A5-5132-5027A01FE96B}"/>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183115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Graphical User Interface</a:t>
            </a:r>
            <a:endParaRPr/>
          </a:p>
        </p:txBody>
      </p:sp>
      <p:pic>
        <p:nvPicPr>
          <p:cNvPr id="3" name="Picture 2" descr="A screenshot of a computer&#10;&#10;Description automatically generated">
            <a:extLst>
              <a:ext uri="{FF2B5EF4-FFF2-40B4-BE49-F238E27FC236}">
                <a16:creationId xmlns:a16="http://schemas.microsoft.com/office/drawing/2014/main" id="{B5A2EBDE-0E19-ECF8-6188-CF6C2363CF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9614" y="1020750"/>
            <a:ext cx="5624771" cy="3674700"/>
          </a:xfrm>
          <a:prstGeom prst="rect">
            <a:avLst/>
          </a:prstGeom>
        </p:spPr>
      </p:pic>
      <p:sp>
        <p:nvSpPr>
          <p:cNvPr id="9" name="Google Shape;2072;p55">
            <a:extLst>
              <a:ext uri="{FF2B5EF4-FFF2-40B4-BE49-F238E27FC236}">
                <a16:creationId xmlns:a16="http://schemas.microsoft.com/office/drawing/2014/main" id="{D19D134A-AC26-141C-499E-AAE9882D0354}"/>
              </a:ext>
            </a:extLst>
          </p:cNvPr>
          <p:cNvSpPr txBox="1">
            <a:spLocks/>
          </p:cNvSpPr>
          <p:nvPr/>
        </p:nvSpPr>
        <p:spPr>
          <a:xfrm>
            <a:off x="306780" y="1403131"/>
            <a:ext cx="1452834" cy="4449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a:t>Detected Notes</a:t>
            </a:r>
          </a:p>
          <a:p>
            <a:pPr marL="0" indent="0">
              <a:buClr>
                <a:schemeClr val="dk1"/>
              </a:buClr>
              <a:buSzPts val="1100"/>
              <a:buFont typeface="Roboto"/>
              <a:buNone/>
            </a:pPr>
            <a:r>
              <a:rPr lang="en-HK"/>
              <a:t>(Piano Score)</a:t>
            </a:r>
          </a:p>
        </p:txBody>
      </p:sp>
      <p:sp>
        <p:nvSpPr>
          <p:cNvPr id="8" name="Google Shape;2072;p55">
            <a:extLst>
              <a:ext uri="{FF2B5EF4-FFF2-40B4-BE49-F238E27FC236}">
                <a16:creationId xmlns:a16="http://schemas.microsoft.com/office/drawing/2014/main" id="{46CF5FED-0E33-E1B8-3A03-FD86E72FC393}"/>
              </a:ext>
            </a:extLst>
          </p:cNvPr>
          <p:cNvSpPr txBox="1">
            <a:spLocks/>
          </p:cNvSpPr>
          <p:nvPr/>
        </p:nvSpPr>
        <p:spPr>
          <a:xfrm>
            <a:off x="306780" y="2858100"/>
            <a:ext cx="1323900" cy="67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a:t>Piano Key-Finger Map</a:t>
            </a:r>
          </a:p>
        </p:txBody>
      </p:sp>
      <p:sp>
        <p:nvSpPr>
          <p:cNvPr id="10" name="Google Shape;2072;p55">
            <a:extLst>
              <a:ext uri="{FF2B5EF4-FFF2-40B4-BE49-F238E27FC236}">
                <a16:creationId xmlns:a16="http://schemas.microsoft.com/office/drawing/2014/main" id="{A86397CC-5B98-C39E-B0BD-8BA32B1C3176}"/>
              </a:ext>
            </a:extLst>
          </p:cNvPr>
          <p:cNvSpPr txBox="1">
            <a:spLocks/>
          </p:cNvSpPr>
          <p:nvPr/>
        </p:nvSpPr>
        <p:spPr>
          <a:xfrm>
            <a:off x="7513319" y="1644413"/>
            <a:ext cx="1323900" cy="67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a:t>Onset Detection Graphs</a:t>
            </a:r>
          </a:p>
        </p:txBody>
      </p:sp>
      <p:sp>
        <p:nvSpPr>
          <p:cNvPr id="11" name="Google Shape;2072;p55">
            <a:extLst>
              <a:ext uri="{FF2B5EF4-FFF2-40B4-BE49-F238E27FC236}">
                <a16:creationId xmlns:a16="http://schemas.microsoft.com/office/drawing/2014/main" id="{074F2485-4534-5BA8-3325-E41D92B2A640}"/>
              </a:ext>
            </a:extLst>
          </p:cNvPr>
          <p:cNvSpPr txBox="1">
            <a:spLocks/>
          </p:cNvSpPr>
          <p:nvPr/>
        </p:nvSpPr>
        <p:spPr>
          <a:xfrm>
            <a:off x="7513319" y="3057725"/>
            <a:ext cx="1323900" cy="473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a:t>PLP Graph </a:t>
            </a:r>
          </a:p>
        </p:txBody>
      </p:sp>
      <p:sp>
        <p:nvSpPr>
          <p:cNvPr id="12" name="Google Shape;2072;p55">
            <a:extLst>
              <a:ext uri="{FF2B5EF4-FFF2-40B4-BE49-F238E27FC236}">
                <a16:creationId xmlns:a16="http://schemas.microsoft.com/office/drawing/2014/main" id="{84047E6A-6C37-FBB0-5E7E-6A7EBD005C2F}"/>
              </a:ext>
            </a:extLst>
          </p:cNvPr>
          <p:cNvSpPr txBox="1">
            <a:spLocks/>
          </p:cNvSpPr>
          <p:nvPr/>
        </p:nvSpPr>
        <p:spPr>
          <a:xfrm>
            <a:off x="7513319" y="3754603"/>
            <a:ext cx="1323900" cy="473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a:t>Dynamics Graph </a:t>
            </a:r>
          </a:p>
        </p:txBody>
      </p:sp>
      <p:sp>
        <p:nvSpPr>
          <p:cNvPr id="13" name="Google Shape;2072;p55">
            <a:extLst>
              <a:ext uri="{FF2B5EF4-FFF2-40B4-BE49-F238E27FC236}">
                <a16:creationId xmlns:a16="http://schemas.microsoft.com/office/drawing/2014/main" id="{4A6FD46B-85B1-7BB3-389E-746F993CFD8E}"/>
              </a:ext>
            </a:extLst>
          </p:cNvPr>
          <p:cNvSpPr txBox="1">
            <a:spLocks/>
          </p:cNvSpPr>
          <p:nvPr/>
        </p:nvSpPr>
        <p:spPr>
          <a:xfrm>
            <a:off x="306780" y="3891763"/>
            <a:ext cx="1323900" cy="673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a:t>Accuracy Analysis</a:t>
            </a:r>
          </a:p>
        </p:txBody>
      </p:sp>
      <p:sp>
        <p:nvSpPr>
          <p:cNvPr id="2" name="TextBox 1">
            <a:extLst>
              <a:ext uri="{FF2B5EF4-FFF2-40B4-BE49-F238E27FC236}">
                <a16:creationId xmlns:a16="http://schemas.microsoft.com/office/drawing/2014/main" id="{79120A11-ECF2-53E9-9D46-510CEEBE8254}"/>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298682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4" name="Google Shape;1316;p38">
            <a:extLst>
              <a:ext uri="{FF2B5EF4-FFF2-40B4-BE49-F238E27FC236}">
                <a16:creationId xmlns:a16="http://schemas.microsoft.com/office/drawing/2014/main" id="{D971004E-5E18-B8D2-4AB6-7A75D753CE38}"/>
              </a:ext>
            </a:extLst>
          </p:cNvPr>
          <p:cNvSpPr txBox="1">
            <a:spLocks/>
          </p:cNvSpPr>
          <p:nvPr/>
        </p:nvSpPr>
        <p:spPr>
          <a:xfrm>
            <a:off x="971890" y="448056"/>
            <a:ext cx="71967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oboto"/>
              <a:buNone/>
              <a:defRPr sz="2800" b="1" i="0" u="none" strike="noStrike" cap="none">
                <a:solidFill>
                  <a:schemeClr val="accent6"/>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1" i="0" u="none" strike="noStrike" cap="none">
                <a:solidFill>
                  <a:schemeClr val="dk1"/>
                </a:solidFill>
                <a:latin typeface="Roboto"/>
                <a:ea typeface="Roboto"/>
                <a:cs typeface="Roboto"/>
                <a:sym typeface="Roboto"/>
              </a:defRPr>
            </a:lvl9pPr>
          </a:lstStyle>
          <a:p>
            <a:r>
              <a:rPr lang="en-HK"/>
              <a:t>Limitations of Existing Methods </a:t>
            </a:r>
          </a:p>
        </p:txBody>
      </p:sp>
      <p:grpSp>
        <p:nvGrpSpPr>
          <p:cNvPr id="6" name="Group 5">
            <a:extLst>
              <a:ext uri="{FF2B5EF4-FFF2-40B4-BE49-F238E27FC236}">
                <a16:creationId xmlns:a16="http://schemas.microsoft.com/office/drawing/2014/main" id="{1227071D-1044-0C1D-8BC8-68D5068FABAD}"/>
              </a:ext>
            </a:extLst>
          </p:cNvPr>
          <p:cNvGrpSpPr/>
          <p:nvPr/>
        </p:nvGrpSpPr>
        <p:grpSpPr>
          <a:xfrm>
            <a:off x="971890" y="1769967"/>
            <a:ext cx="2369400" cy="1603565"/>
            <a:chOff x="6058881" y="1312130"/>
            <a:chExt cx="2369400" cy="1603565"/>
          </a:xfrm>
        </p:grpSpPr>
        <p:pic>
          <p:nvPicPr>
            <p:cNvPr id="8" name="Graphic 7" descr="Tablet outline">
              <a:extLst>
                <a:ext uri="{FF2B5EF4-FFF2-40B4-BE49-F238E27FC236}">
                  <a16:creationId xmlns:a16="http://schemas.microsoft.com/office/drawing/2014/main" id="{26ECFB34-3E91-8F78-522B-1D7A48274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5631" y="1312130"/>
              <a:ext cx="914400" cy="914400"/>
            </a:xfrm>
            <a:prstGeom prst="rect">
              <a:avLst/>
            </a:prstGeom>
          </p:spPr>
        </p:pic>
        <p:sp>
          <p:nvSpPr>
            <p:cNvPr id="12" name="Google Shape;1317;p38">
              <a:extLst>
                <a:ext uri="{FF2B5EF4-FFF2-40B4-BE49-F238E27FC236}">
                  <a16:creationId xmlns:a16="http://schemas.microsoft.com/office/drawing/2014/main" id="{415131EC-A0C3-6C95-68A7-BA6A9592B668}"/>
                </a:ext>
              </a:extLst>
            </p:cNvPr>
            <p:cNvSpPr txBox="1">
              <a:spLocks/>
            </p:cNvSpPr>
            <p:nvPr/>
          </p:nvSpPr>
          <p:spPr>
            <a:xfrm>
              <a:off x="6058881" y="2342995"/>
              <a:ext cx="236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spcAft>
                  <a:spcPts val="1600"/>
                </a:spcAft>
                <a:buFont typeface="Roboto"/>
                <a:buNone/>
              </a:pPr>
              <a:r>
                <a:rPr lang="en-HK" sz="1800" b="1"/>
                <a:t>Piano Teaching Apps</a:t>
              </a:r>
            </a:p>
          </p:txBody>
        </p:sp>
      </p:grpSp>
      <p:sp>
        <p:nvSpPr>
          <p:cNvPr id="13" name="Google Shape;1319;p38">
            <a:extLst>
              <a:ext uri="{FF2B5EF4-FFF2-40B4-BE49-F238E27FC236}">
                <a16:creationId xmlns:a16="http://schemas.microsoft.com/office/drawing/2014/main" id="{029F45E2-A7A5-667E-AB68-5C293020D3EC}"/>
              </a:ext>
            </a:extLst>
          </p:cNvPr>
          <p:cNvSpPr txBox="1">
            <a:spLocks/>
          </p:cNvSpPr>
          <p:nvPr/>
        </p:nvSpPr>
        <p:spPr>
          <a:xfrm>
            <a:off x="4051051" y="1470314"/>
            <a:ext cx="4711949" cy="11014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en-HK" sz="1600" b="1"/>
              <a:t>Shallow Feedback</a:t>
            </a:r>
          </a:p>
          <a:p>
            <a:pPr marL="285750" indent="-285750">
              <a:spcAft>
                <a:spcPts val="600"/>
              </a:spcAft>
              <a:buFont typeface="Arial" panose="020B0604020202020204" pitchFamily="34" charset="0"/>
              <a:buChar char="•"/>
            </a:pPr>
            <a:r>
              <a:rPr lang="en-HK" sz="1600"/>
              <a:t>Merely pitch and tempo accuracy</a:t>
            </a:r>
          </a:p>
          <a:p>
            <a:pPr marL="285750" indent="-285750">
              <a:spcAft>
                <a:spcPts val="1600"/>
              </a:spcAft>
              <a:buFont typeface="Arial" panose="020B0604020202020204" pitchFamily="34" charset="0"/>
              <a:buChar char="•"/>
            </a:pPr>
            <a:r>
              <a:rPr lang="en-HK" sz="1600"/>
              <a:t>Lack of high-level analysis</a:t>
            </a:r>
          </a:p>
        </p:txBody>
      </p:sp>
      <p:sp>
        <p:nvSpPr>
          <p:cNvPr id="14" name="Google Shape;1319;p38">
            <a:extLst>
              <a:ext uri="{FF2B5EF4-FFF2-40B4-BE49-F238E27FC236}">
                <a16:creationId xmlns:a16="http://schemas.microsoft.com/office/drawing/2014/main" id="{D3D7A513-D50F-9363-03C4-44FC32ACEFEC}"/>
              </a:ext>
            </a:extLst>
          </p:cNvPr>
          <p:cNvSpPr txBox="1">
            <a:spLocks/>
          </p:cNvSpPr>
          <p:nvPr/>
        </p:nvSpPr>
        <p:spPr>
          <a:xfrm>
            <a:off x="4051051" y="2690169"/>
            <a:ext cx="3613609" cy="11014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en-HK" sz="1600" b="1"/>
              <a:t>Audio Input only</a:t>
            </a:r>
          </a:p>
          <a:p>
            <a:pPr marL="285750" indent="-285750">
              <a:spcAft>
                <a:spcPts val="600"/>
              </a:spcAft>
              <a:buFont typeface="Arial" panose="020B0604020202020204" pitchFamily="34" charset="0"/>
              <a:buChar char="•"/>
            </a:pPr>
            <a:r>
              <a:rPr lang="en-HK" sz="1600"/>
              <a:t>Prone to background noise</a:t>
            </a:r>
          </a:p>
          <a:p>
            <a:pPr marL="285750" indent="-285750">
              <a:spcAft>
                <a:spcPts val="600"/>
              </a:spcAft>
              <a:buFont typeface="Arial" panose="020B0604020202020204" pitchFamily="34" charset="0"/>
              <a:buChar char="•"/>
            </a:pPr>
            <a:r>
              <a:rPr lang="en-HK" sz="1600"/>
              <a:t>Less information to analyze</a:t>
            </a:r>
          </a:p>
        </p:txBody>
      </p:sp>
      <p:sp>
        <p:nvSpPr>
          <p:cNvPr id="2" name="Google Shape;1319;p38">
            <a:extLst>
              <a:ext uri="{FF2B5EF4-FFF2-40B4-BE49-F238E27FC236}">
                <a16:creationId xmlns:a16="http://schemas.microsoft.com/office/drawing/2014/main" id="{497CB0B7-2CBF-FB2C-70C0-1FE001FD8122}"/>
              </a:ext>
            </a:extLst>
          </p:cNvPr>
          <p:cNvSpPr txBox="1">
            <a:spLocks/>
          </p:cNvSpPr>
          <p:nvPr/>
        </p:nvSpPr>
        <p:spPr>
          <a:xfrm>
            <a:off x="1686494" y="4047148"/>
            <a:ext cx="5767498" cy="417295"/>
          </a:xfrm>
          <a:prstGeom prst="rect">
            <a:avLst/>
          </a:prstGeom>
          <a:noFill/>
          <a:ln w="19050">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Roboto"/>
              <a:buNone/>
              <a:defRPr sz="1400" b="0" i="0" u="none" strike="noStrike" cap="none">
                <a:solidFill>
                  <a:schemeClr val="accent6"/>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spcAft>
                <a:spcPts val="600"/>
              </a:spcAft>
            </a:pPr>
            <a:r>
              <a:rPr lang="en-HK" sz="1600" b="1"/>
              <a:t>Demand:</a:t>
            </a:r>
            <a:r>
              <a:rPr lang="en-HK" sz="1600"/>
              <a:t> accessible solution with comprehensive feedback</a:t>
            </a:r>
          </a:p>
        </p:txBody>
      </p:sp>
      <p:sp>
        <p:nvSpPr>
          <p:cNvPr id="3" name="TextBox 2">
            <a:extLst>
              <a:ext uri="{FF2B5EF4-FFF2-40B4-BE49-F238E27FC236}">
                <a16:creationId xmlns:a16="http://schemas.microsoft.com/office/drawing/2014/main" id="{0EC5AE81-E54F-A0CC-65D3-6FC089725BDE}"/>
              </a:ext>
            </a:extLst>
          </p:cNvPr>
          <p:cNvSpPr txBox="1"/>
          <p:nvPr/>
        </p:nvSpPr>
        <p:spPr>
          <a:xfrm>
            <a:off x="0" y="4866501"/>
            <a:ext cx="6311590" cy="276999"/>
          </a:xfrm>
          <a:prstGeom prst="rect">
            <a:avLst/>
          </a:prstGeom>
          <a:noFill/>
        </p:spPr>
        <p:txBody>
          <a:bodyPr wrap="square" rtlCol="0">
            <a:spAutoFit/>
          </a:bodyPr>
          <a:lstStyle/>
          <a:p>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Introduction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Background | Data Collection | Solution | Result | Conclusion</a:t>
            </a:r>
          </a:p>
        </p:txBody>
      </p:sp>
    </p:spTree>
    <p:extLst>
      <p:ext uri="{BB962C8B-B14F-4D97-AF65-F5344CB8AC3E}">
        <p14:creationId xmlns:p14="http://schemas.microsoft.com/office/powerpoint/2010/main" val="1653167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2193750" y="1388922"/>
            <a:ext cx="4756500"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6"/>
                </a:solidFill>
              </a:rPr>
              <a:t>5 </a:t>
            </a:r>
            <a:br>
              <a:rPr lang="en-GB">
                <a:solidFill>
                  <a:schemeClr val="accent6"/>
                </a:solidFill>
              </a:rPr>
            </a:br>
            <a:r>
              <a:rPr lang="en-GB">
                <a:solidFill>
                  <a:schemeClr val="accent6"/>
                </a:solidFill>
              </a:rPr>
              <a:t>Result</a:t>
            </a:r>
          </a:p>
        </p:txBody>
      </p:sp>
    </p:spTree>
    <p:extLst>
      <p:ext uri="{BB962C8B-B14F-4D97-AF65-F5344CB8AC3E}">
        <p14:creationId xmlns:p14="http://schemas.microsoft.com/office/powerpoint/2010/main" val="409468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accent6"/>
                </a:solidFill>
              </a:rPr>
              <a:t>Pitch Detection - Accuracy</a:t>
            </a:r>
          </a:p>
        </p:txBody>
      </p:sp>
      <p:graphicFrame>
        <p:nvGraphicFramePr>
          <p:cNvPr id="1484" name="Google Shape;1484;p47"/>
          <p:cNvGraphicFramePr/>
          <p:nvPr>
            <p:extLst>
              <p:ext uri="{D42A27DB-BD31-4B8C-83A1-F6EECF244321}">
                <p14:modId xmlns:p14="http://schemas.microsoft.com/office/powerpoint/2010/main" val="2437518357"/>
              </p:ext>
            </p:extLst>
          </p:nvPr>
        </p:nvGraphicFramePr>
        <p:xfrm>
          <a:off x="1072134" y="1268568"/>
          <a:ext cx="6999732" cy="2820324"/>
        </p:xfrm>
        <a:graphic>
          <a:graphicData uri="http://schemas.openxmlformats.org/drawingml/2006/table">
            <a:tbl>
              <a:tblPr>
                <a:noFill/>
                <a:tableStyleId>{73D56579-D461-4791-B3F2-ED67922B36DB}</a:tableStyleId>
              </a:tblPr>
              <a:tblGrid>
                <a:gridCol w="2359152">
                  <a:extLst>
                    <a:ext uri="{9D8B030D-6E8A-4147-A177-3AD203B41FA5}">
                      <a16:colId xmlns:a16="http://schemas.microsoft.com/office/drawing/2014/main" val="20000"/>
                    </a:ext>
                  </a:extLst>
                </a:gridCol>
                <a:gridCol w="1160145">
                  <a:extLst>
                    <a:ext uri="{9D8B030D-6E8A-4147-A177-3AD203B41FA5}">
                      <a16:colId xmlns:a16="http://schemas.microsoft.com/office/drawing/2014/main" val="1349935875"/>
                    </a:ext>
                  </a:extLst>
                </a:gridCol>
                <a:gridCol w="1160145">
                  <a:extLst>
                    <a:ext uri="{9D8B030D-6E8A-4147-A177-3AD203B41FA5}">
                      <a16:colId xmlns:a16="http://schemas.microsoft.com/office/drawing/2014/main" val="20002"/>
                    </a:ext>
                  </a:extLst>
                </a:gridCol>
                <a:gridCol w="1160145">
                  <a:extLst>
                    <a:ext uri="{9D8B030D-6E8A-4147-A177-3AD203B41FA5}">
                      <a16:colId xmlns:a16="http://schemas.microsoft.com/office/drawing/2014/main" val="20003"/>
                    </a:ext>
                  </a:extLst>
                </a:gridCol>
                <a:gridCol w="1160145">
                  <a:extLst>
                    <a:ext uri="{9D8B030D-6E8A-4147-A177-3AD203B41FA5}">
                      <a16:colId xmlns:a16="http://schemas.microsoft.com/office/drawing/2014/main" val="4152845757"/>
                    </a:ext>
                  </a:extLst>
                </a:gridCol>
              </a:tblGrid>
              <a:tr h="320364">
                <a:tc>
                  <a:txBody>
                    <a:bodyPr/>
                    <a:lstStyle/>
                    <a:p>
                      <a:pPr marL="0" lvl="0" indent="0" algn="ctr" rtl="0">
                        <a:spcBef>
                          <a:spcPts val="0"/>
                        </a:spcBef>
                        <a:spcAft>
                          <a:spcPts val="0"/>
                        </a:spcAft>
                        <a:buNone/>
                      </a:pPr>
                      <a:endParaRPr sz="1400">
                        <a:solidFill>
                          <a:schemeClr val="dk1"/>
                        </a:solidFill>
                        <a:latin typeface="Roboto Medium"/>
                        <a:ea typeface="Roboto Medium"/>
                        <a:cs typeface="Roboto Medium"/>
                        <a:sym typeface="Roboto Medium"/>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Venue 1</a:t>
                      </a:r>
                      <a:endParaRPr sz="1400" b="1">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Venue 2</a:t>
                      </a:r>
                      <a:endParaRPr sz="1400" b="1">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Venue 3</a:t>
                      </a:r>
                      <a:endParaRPr sz="1400" b="1">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400" b="1">
                          <a:solidFill>
                            <a:schemeClr val="dk1"/>
                          </a:solidFill>
                          <a:latin typeface="Roboto"/>
                          <a:ea typeface="Roboto"/>
                          <a:cs typeface="Roboto"/>
                          <a:sym typeface="Roboto"/>
                        </a:rPr>
                        <a:t>Average</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19454">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C Major Scale</a:t>
                      </a:r>
                    </a:p>
                    <a:p>
                      <a:pPr marL="0" lvl="0" indent="0" algn="ctr" rtl="0">
                        <a:spcBef>
                          <a:spcPts val="0"/>
                        </a:spcBef>
                        <a:spcAft>
                          <a:spcPts val="0"/>
                        </a:spcAft>
                        <a:buNone/>
                      </a:pPr>
                      <a:r>
                        <a:rPr lang="en" sz="1400" b="1">
                          <a:solidFill>
                            <a:schemeClr val="dk1"/>
                          </a:solidFill>
                          <a:latin typeface="Roboto"/>
                          <a:ea typeface="Roboto"/>
                          <a:cs typeface="Roboto"/>
                          <a:sym typeface="Roboto"/>
                        </a:rPr>
                        <a:t>Right Hand</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100%</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100%</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100%</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100%</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C Major Scale</a:t>
                      </a:r>
                    </a:p>
                    <a:p>
                      <a:pPr marL="0" lvl="0" indent="0" algn="ctr" rtl="0">
                        <a:spcBef>
                          <a:spcPts val="0"/>
                        </a:spcBef>
                        <a:spcAft>
                          <a:spcPts val="0"/>
                        </a:spcAft>
                        <a:buNone/>
                      </a:pPr>
                      <a:r>
                        <a:rPr lang="en" sz="1400" b="1">
                          <a:solidFill>
                            <a:schemeClr val="dk1"/>
                          </a:solidFill>
                          <a:latin typeface="Roboto"/>
                          <a:ea typeface="Roboto"/>
                          <a:cs typeface="Roboto"/>
                          <a:sym typeface="Roboto"/>
                        </a:rPr>
                        <a:t>Two Hands</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a:solidFill>
                            <a:schemeClr val="dk1"/>
                          </a:solidFill>
                          <a:latin typeface="Roboto"/>
                          <a:ea typeface="Roboto"/>
                          <a:cs typeface="Roboto"/>
                          <a:sym typeface="Roboto"/>
                        </a:rPr>
                        <a:t>89.6%</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a:solidFill>
                            <a:schemeClr val="dk1"/>
                          </a:solidFill>
                          <a:latin typeface="Roboto"/>
                          <a:ea typeface="Roboto"/>
                          <a:cs typeface="Roboto"/>
                          <a:sym typeface="Roboto"/>
                        </a:rPr>
                        <a:t>92.1%</a:t>
                      </a:r>
                    </a:p>
                  </a:txBody>
                  <a:tcPr marL="45720" marR="4572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91.5%</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91.0%</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92852">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Mary Had a Little Lamb</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92.6%</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100%</a:t>
                      </a:r>
                    </a:p>
                  </a:txBody>
                  <a:tcPr marL="45720" marR="4572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100%</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97.5%</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67868">
                <a:tc>
                  <a:txBody>
                    <a:bodyPr/>
                    <a:lstStyle/>
                    <a:p>
                      <a:pPr marL="0" lvl="0" indent="0" algn="ctr" rtl="0">
                        <a:spcBef>
                          <a:spcPts val="0"/>
                        </a:spcBef>
                        <a:spcAft>
                          <a:spcPts val="0"/>
                        </a:spcAft>
                        <a:buNone/>
                      </a:pPr>
                      <a:r>
                        <a:rPr lang="en-US" sz="1400" b="1">
                          <a:solidFill>
                            <a:schemeClr val="dk1"/>
                          </a:solidFill>
                          <a:latin typeface="Roboto"/>
                          <a:ea typeface="Roboto"/>
                          <a:cs typeface="Roboto"/>
                          <a:sym typeface="Roboto"/>
                        </a:rPr>
                        <a:t>Twinkle Twinkle Little Star</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dk1"/>
                          </a:solidFill>
                          <a:latin typeface="Roboto"/>
                          <a:ea typeface="Roboto"/>
                          <a:cs typeface="Roboto"/>
                          <a:sym typeface="Roboto"/>
                        </a:rPr>
                        <a:t>82.5%</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dk1"/>
                          </a:solidFill>
                          <a:latin typeface="Roboto"/>
                          <a:ea typeface="Roboto"/>
                          <a:cs typeface="Roboto"/>
                          <a:sym typeface="Roboto"/>
                        </a:rPr>
                        <a:t>85.3%</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86.9%</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84.9%</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874130032"/>
                  </a:ext>
                </a:extLst>
              </a:tr>
              <a:tr h="502920">
                <a:tc>
                  <a:txBody>
                    <a:bodyPr/>
                    <a:lstStyle/>
                    <a:p>
                      <a:pPr marL="0" lvl="0" indent="0" algn="ctr" rtl="0">
                        <a:spcBef>
                          <a:spcPts val="0"/>
                        </a:spcBef>
                        <a:spcAft>
                          <a:spcPts val="0"/>
                        </a:spcAft>
                        <a:buNone/>
                      </a:pPr>
                      <a:r>
                        <a:rPr lang="en-GB" sz="1400" b="1"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Für Elise</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dk1"/>
                          </a:solidFill>
                          <a:latin typeface="Roboto"/>
                          <a:ea typeface="Roboto"/>
                          <a:cs typeface="Roboto"/>
                          <a:sym typeface="Roboto"/>
                        </a:rPr>
                        <a:t>87.6%</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dk1"/>
                          </a:solidFill>
                          <a:latin typeface="Roboto"/>
                          <a:ea typeface="Roboto"/>
                          <a:cs typeface="Roboto"/>
                          <a:sym typeface="Roboto"/>
                        </a:rPr>
                        <a:t>88.2%</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dk1"/>
                          </a:solidFill>
                          <a:latin typeface="Roboto"/>
                          <a:ea typeface="Roboto"/>
                          <a:cs typeface="Roboto"/>
                          <a:sym typeface="Roboto"/>
                        </a:rPr>
                        <a:t>84.9%</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86.9%</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991672699"/>
                  </a:ext>
                </a:extLst>
              </a:tr>
            </a:tbl>
          </a:graphicData>
        </a:graphic>
      </p:graphicFrame>
      <p:sp>
        <p:nvSpPr>
          <p:cNvPr id="2" name="TextBox 1">
            <a:extLst>
              <a:ext uri="{FF2B5EF4-FFF2-40B4-BE49-F238E27FC236}">
                <a16:creationId xmlns:a16="http://schemas.microsoft.com/office/drawing/2014/main" id="{5A81F99C-271A-C296-8D5A-A524FAC19E62}"/>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Result</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Conclusion</a:t>
            </a:r>
          </a:p>
        </p:txBody>
      </p:sp>
    </p:spTree>
    <p:extLst>
      <p:ext uri="{BB962C8B-B14F-4D97-AF65-F5344CB8AC3E}">
        <p14:creationId xmlns:p14="http://schemas.microsoft.com/office/powerpoint/2010/main" val="99811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Pitch Detection - Visualization</a:t>
            </a:r>
            <a:endParaRPr dirty="0"/>
          </a:p>
        </p:txBody>
      </p:sp>
      <p:pic>
        <p:nvPicPr>
          <p:cNvPr id="3" name="Picture 2" descr="A sheet music with notes&#10;&#10;Description automatically generated">
            <a:extLst>
              <a:ext uri="{FF2B5EF4-FFF2-40B4-BE49-F238E27FC236}">
                <a16:creationId xmlns:a16="http://schemas.microsoft.com/office/drawing/2014/main" id="{3716CEDE-6368-8DEE-442A-31FC0D3823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650" y="1020756"/>
            <a:ext cx="2896974" cy="2980944"/>
          </a:xfrm>
          <a:prstGeom prst="rect">
            <a:avLst/>
          </a:prstGeom>
        </p:spPr>
      </p:pic>
      <p:pic>
        <p:nvPicPr>
          <p:cNvPr id="5" name="Picture 4" descr="A close-up of a music note&#10;&#10;Description automatically generated">
            <a:extLst>
              <a:ext uri="{FF2B5EF4-FFF2-40B4-BE49-F238E27FC236}">
                <a16:creationId xmlns:a16="http://schemas.microsoft.com/office/drawing/2014/main" id="{30CFDF5C-F46A-FC60-814A-0D6C39F112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3301" y="1467293"/>
            <a:ext cx="4987672" cy="847739"/>
          </a:xfrm>
          <a:prstGeom prst="rect">
            <a:avLst/>
          </a:prstGeom>
        </p:spPr>
      </p:pic>
      <p:sp>
        <p:nvSpPr>
          <p:cNvPr id="8" name="Google Shape;2072;p55">
            <a:extLst>
              <a:ext uri="{FF2B5EF4-FFF2-40B4-BE49-F238E27FC236}">
                <a16:creationId xmlns:a16="http://schemas.microsoft.com/office/drawing/2014/main" id="{0F23E1C4-1B67-92F0-17C3-09C173C80163}"/>
              </a:ext>
            </a:extLst>
          </p:cNvPr>
          <p:cNvSpPr txBox="1">
            <a:spLocks/>
          </p:cNvSpPr>
          <p:nvPr/>
        </p:nvSpPr>
        <p:spPr>
          <a:xfrm>
            <a:off x="-352807" y="4001700"/>
            <a:ext cx="3971888"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200"/>
              <a:t>Score of Mary Had a Little Lamb</a:t>
            </a:r>
          </a:p>
        </p:txBody>
      </p:sp>
      <p:sp>
        <p:nvSpPr>
          <p:cNvPr id="10" name="TextBox 9">
            <a:extLst>
              <a:ext uri="{FF2B5EF4-FFF2-40B4-BE49-F238E27FC236}">
                <a16:creationId xmlns:a16="http://schemas.microsoft.com/office/drawing/2014/main" id="{804CA3AF-325C-B196-F5CE-C9C9A8A55DA0}"/>
              </a:ext>
            </a:extLst>
          </p:cNvPr>
          <p:cNvSpPr txBox="1"/>
          <p:nvPr/>
        </p:nvSpPr>
        <p:spPr>
          <a:xfrm>
            <a:off x="3687224" y="3805504"/>
            <a:ext cx="4750308" cy="307777"/>
          </a:xfrm>
          <a:prstGeom prst="rect">
            <a:avLst/>
          </a:prstGeom>
          <a:noFill/>
        </p:spPr>
        <p:txBody>
          <a:bodyPr wrap="square">
            <a:spAutoFit/>
          </a:bodyPr>
          <a:lstStyle/>
          <a:p>
            <a:pPr marL="0" indent="0" algn="ctr">
              <a:buClr>
                <a:schemeClr val="dk1"/>
              </a:buClr>
              <a:buSzPts val="1100"/>
              <a:buFont typeface="Arial"/>
              <a:buNone/>
            </a:pPr>
            <a:r>
              <a:rPr lang="en-GB" sz="1400"/>
              <a:t>Detected notes of Venue 2 </a:t>
            </a:r>
          </a:p>
        </p:txBody>
      </p:sp>
      <p:sp>
        <p:nvSpPr>
          <p:cNvPr id="13" name="TextBox 12">
            <a:extLst>
              <a:ext uri="{FF2B5EF4-FFF2-40B4-BE49-F238E27FC236}">
                <a16:creationId xmlns:a16="http://schemas.microsoft.com/office/drawing/2014/main" id="{F9F49DE8-B2FF-1C64-88F1-CE6193812C38}"/>
              </a:ext>
            </a:extLst>
          </p:cNvPr>
          <p:cNvSpPr txBox="1"/>
          <p:nvPr/>
        </p:nvSpPr>
        <p:spPr>
          <a:xfrm>
            <a:off x="3651983" y="2357599"/>
            <a:ext cx="4750308" cy="307777"/>
          </a:xfrm>
          <a:prstGeom prst="rect">
            <a:avLst/>
          </a:prstGeom>
          <a:noFill/>
        </p:spPr>
        <p:txBody>
          <a:bodyPr wrap="square">
            <a:spAutoFit/>
          </a:bodyPr>
          <a:lstStyle/>
          <a:p>
            <a:pPr marL="0" indent="0" algn="ctr">
              <a:buClr>
                <a:schemeClr val="dk1"/>
              </a:buClr>
              <a:buSzPts val="1100"/>
              <a:buFont typeface="Arial"/>
              <a:buNone/>
            </a:pPr>
            <a:r>
              <a:rPr lang="en-GB" sz="1400"/>
              <a:t>Detected notes of Venue 1 </a:t>
            </a:r>
          </a:p>
        </p:txBody>
      </p:sp>
      <p:pic>
        <p:nvPicPr>
          <p:cNvPr id="14" name="Picture 13" descr="A close-up of a music note&#10;&#10;Description automatically generated">
            <a:extLst>
              <a:ext uri="{FF2B5EF4-FFF2-40B4-BE49-F238E27FC236}">
                <a16:creationId xmlns:a16="http://schemas.microsoft.com/office/drawing/2014/main" id="{22055CB3-163A-BB2E-0B31-C55FF3263F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9890" y="2892906"/>
            <a:ext cx="5044975" cy="685067"/>
          </a:xfrm>
          <a:prstGeom prst="rect">
            <a:avLst/>
          </a:prstGeom>
        </p:spPr>
      </p:pic>
      <p:sp>
        <p:nvSpPr>
          <p:cNvPr id="2" name="TextBox 1">
            <a:extLst>
              <a:ext uri="{FF2B5EF4-FFF2-40B4-BE49-F238E27FC236}">
                <a16:creationId xmlns:a16="http://schemas.microsoft.com/office/drawing/2014/main" id="{101F6CBC-D77C-619A-726B-271C90C9E9F6}"/>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Result</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Conclusion</a:t>
            </a:r>
          </a:p>
        </p:txBody>
      </p:sp>
    </p:spTree>
    <p:extLst>
      <p:ext uri="{BB962C8B-B14F-4D97-AF65-F5344CB8AC3E}">
        <p14:creationId xmlns:p14="http://schemas.microsoft.com/office/powerpoint/2010/main" val="67664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Pitch Detection - Result </a:t>
            </a:r>
            <a:endParaRPr dirty="0"/>
          </a:p>
        </p:txBody>
      </p:sp>
      <p:sp>
        <p:nvSpPr>
          <p:cNvPr id="2" name="TextBox 1">
            <a:extLst>
              <a:ext uri="{FF2B5EF4-FFF2-40B4-BE49-F238E27FC236}">
                <a16:creationId xmlns:a16="http://schemas.microsoft.com/office/drawing/2014/main" id="{101F6CBC-D77C-619A-726B-271C90C9E9F6}"/>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Result</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Conclusion</a:t>
            </a:r>
          </a:p>
        </p:txBody>
      </p:sp>
      <p:pic>
        <p:nvPicPr>
          <p:cNvPr id="6" name="Picture 5">
            <a:extLst>
              <a:ext uri="{FF2B5EF4-FFF2-40B4-BE49-F238E27FC236}">
                <a16:creationId xmlns:a16="http://schemas.microsoft.com/office/drawing/2014/main" id="{F546A90D-FCB8-B8A8-253B-874B861AE2C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80644" y="1242988"/>
            <a:ext cx="1971932" cy="850958"/>
          </a:xfrm>
          <a:prstGeom prst="rect">
            <a:avLst/>
          </a:prstGeom>
        </p:spPr>
      </p:pic>
      <p:pic>
        <p:nvPicPr>
          <p:cNvPr id="7" name="Lamb_correct_demo.wav">
            <a:hlinkClick r:id="" action="ppaction://media"/>
            <a:extLst>
              <a:ext uri="{FF2B5EF4-FFF2-40B4-BE49-F238E27FC236}">
                <a16:creationId xmlns:a16="http://schemas.microsoft.com/office/drawing/2014/main" id="{6A721C5E-ED26-6C34-2C77-3B517616016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174370" y="1246770"/>
            <a:ext cx="812800" cy="812800"/>
          </a:xfrm>
          <a:prstGeom prst="rect">
            <a:avLst/>
          </a:prstGeom>
        </p:spPr>
      </p:pic>
      <p:sp>
        <p:nvSpPr>
          <p:cNvPr id="9" name="TextBox 8">
            <a:extLst>
              <a:ext uri="{FF2B5EF4-FFF2-40B4-BE49-F238E27FC236}">
                <a16:creationId xmlns:a16="http://schemas.microsoft.com/office/drawing/2014/main" id="{5A8D3139-8F40-4083-5160-5992498A6331}"/>
              </a:ext>
            </a:extLst>
          </p:cNvPr>
          <p:cNvSpPr txBox="1"/>
          <p:nvPr/>
        </p:nvSpPr>
        <p:spPr>
          <a:xfrm>
            <a:off x="2155995" y="2263973"/>
            <a:ext cx="4750308" cy="307777"/>
          </a:xfrm>
          <a:prstGeom prst="rect">
            <a:avLst/>
          </a:prstGeom>
          <a:noFill/>
        </p:spPr>
        <p:txBody>
          <a:bodyPr wrap="square">
            <a:spAutoFit/>
          </a:bodyPr>
          <a:lstStyle/>
          <a:p>
            <a:pPr marL="0" indent="0" algn="ctr">
              <a:buClr>
                <a:schemeClr val="dk1"/>
              </a:buClr>
              <a:buSzPts val="1100"/>
              <a:buFont typeface="Arial"/>
              <a:buNone/>
            </a:pPr>
            <a:r>
              <a:rPr lang="en-GB" sz="1400"/>
              <a:t>Ground truth</a:t>
            </a:r>
          </a:p>
        </p:txBody>
      </p:sp>
      <p:pic>
        <p:nvPicPr>
          <p:cNvPr id="8" name="Picture 7" descr="A close-up of a music note&#10;&#10;Description automatically generated">
            <a:extLst>
              <a:ext uri="{FF2B5EF4-FFF2-40B4-BE49-F238E27FC236}">
                <a16:creationId xmlns:a16="http://schemas.microsoft.com/office/drawing/2014/main" id="{D3F089DE-FDC0-489A-E171-A21F5037C68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480644" y="2650257"/>
            <a:ext cx="2018748" cy="1594308"/>
          </a:xfrm>
          <a:prstGeom prst="rect">
            <a:avLst/>
          </a:prstGeom>
        </p:spPr>
      </p:pic>
      <p:sp>
        <p:nvSpPr>
          <p:cNvPr id="10" name="TextBox 9">
            <a:extLst>
              <a:ext uri="{FF2B5EF4-FFF2-40B4-BE49-F238E27FC236}">
                <a16:creationId xmlns:a16="http://schemas.microsoft.com/office/drawing/2014/main" id="{608A8270-1AA3-BF77-E042-DB82A078F4D7}"/>
              </a:ext>
            </a:extLst>
          </p:cNvPr>
          <p:cNvSpPr txBox="1"/>
          <p:nvPr/>
        </p:nvSpPr>
        <p:spPr>
          <a:xfrm>
            <a:off x="2195752" y="3936788"/>
            <a:ext cx="4750308" cy="307777"/>
          </a:xfrm>
          <a:prstGeom prst="rect">
            <a:avLst/>
          </a:prstGeom>
          <a:noFill/>
        </p:spPr>
        <p:txBody>
          <a:bodyPr wrap="square">
            <a:spAutoFit/>
          </a:bodyPr>
          <a:lstStyle/>
          <a:p>
            <a:pPr marL="0" indent="0" algn="ctr">
              <a:buClr>
                <a:schemeClr val="dk1"/>
              </a:buClr>
              <a:buSzPts val="1100"/>
              <a:buFont typeface="Arial"/>
              <a:buNone/>
            </a:pPr>
            <a:r>
              <a:rPr lang="en-GB" sz="1400"/>
              <a:t>Detected notes</a:t>
            </a:r>
          </a:p>
        </p:txBody>
      </p:sp>
      <p:pic>
        <p:nvPicPr>
          <p:cNvPr id="11" name="Lamb_demo.wav">
            <a:hlinkClick r:id="" action="ppaction://media"/>
            <a:extLst>
              <a:ext uri="{FF2B5EF4-FFF2-40B4-BE49-F238E27FC236}">
                <a16:creationId xmlns:a16="http://schemas.microsoft.com/office/drawing/2014/main" id="{BF96A832-696D-149B-FA06-5A4C6850D043}"/>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174370" y="2903299"/>
            <a:ext cx="812800" cy="812800"/>
          </a:xfrm>
          <a:prstGeom prst="rect">
            <a:avLst/>
          </a:prstGeom>
        </p:spPr>
      </p:pic>
    </p:spTree>
    <p:extLst>
      <p:ext uri="{BB962C8B-B14F-4D97-AF65-F5344CB8AC3E}">
        <p14:creationId xmlns:p14="http://schemas.microsoft.com/office/powerpoint/2010/main" val="281608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audio>
              <p:cMediaNode vol="80000">
                <p:cTn id="3" fill="hold" display="0">
                  <p:stCondLst>
                    <p:cond delay="indefinite"/>
                  </p:stCondLst>
                  <p:endCondLst>
                    <p:cond evt="onStopAudio" delay="0">
                      <p:tgtEl>
                        <p:sldTgt/>
                      </p:tgtEl>
                    </p:cond>
                  </p:endCondLst>
                </p:cTn>
                <p:tgtEl>
                  <p:spTgt spid="11"/>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Piano Key Detection</a:t>
            </a:r>
            <a:endParaRPr/>
          </a:p>
        </p:txBody>
      </p:sp>
      <p:graphicFrame>
        <p:nvGraphicFramePr>
          <p:cNvPr id="2" name="Google Shape;1484;p47">
            <a:extLst>
              <a:ext uri="{FF2B5EF4-FFF2-40B4-BE49-F238E27FC236}">
                <a16:creationId xmlns:a16="http://schemas.microsoft.com/office/drawing/2014/main" id="{753D7371-13F4-5B26-280F-1513A555BFB7}"/>
              </a:ext>
            </a:extLst>
          </p:cNvPr>
          <p:cNvGraphicFramePr/>
          <p:nvPr>
            <p:extLst>
              <p:ext uri="{D42A27DB-BD31-4B8C-83A1-F6EECF244321}">
                <p14:modId xmlns:p14="http://schemas.microsoft.com/office/powerpoint/2010/main" val="3000369657"/>
              </p:ext>
            </p:extLst>
          </p:nvPr>
        </p:nvGraphicFramePr>
        <p:xfrm>
          <a:off x="1304611" y="1140648"/>
          <a:ext cx="6348793" cy="1589596"/>
        </p:xfrm>
        <a:graphic>
          <a:graphicData uri="http://schemas.openxmlformats.org/drawingml/2006/table">
            <a:tbl>
              <a:tblPr>
                <a:noFill/>
                <a:tableStyleId>{73D56579-D461-4791-B3F2-ED67922B36DB}</a:tableStyleId>
              </a:tblPr>
              <a:tblGrid>
                <a:gridCol w="1341325">
                  <a:extLst>
                    <a:ext uri="{9D8B030D-6E8A-4147-A177-3AD203B41FA5}">
                      <a16:colId xmlns:a16="http://schemas.microsoft.com/office/drawing/2014/main" val="20000"/>
                    </a:ext>
                  </a:extLst>
                </a:gridCol>
                <a:gridCol w="1669156">
                  <a:extLst>
                    <a:ext uri="{9D8B030D-6E8A-4147-A177-3AD203B41FA5}">
                      <a16:colId xmlns:a16="http://schemas.microsoft.com/office/drawing/2014/main" val="1349935875"/>
                    </a:ext>
                  </a:extLst>
                </a:gridCol>
                <a:gridCol w="1669156">
                  <a:extLst>
                    <a:ext uri="{9D8B030D-6E8A-4147-A177-3AD203B41FA5}">
                      <a16:colId xmlns:a16="http://schemas.microsoft.com/office/drawing/2014/main" val="20003"/>
                    </a:ext>
                  </a:extLst>
                </a:gridCol>
                <a:gridCol w="1669156">
                  <a:extLst>
                    <a:ext uri="{9D8B030D-6E8A-4147-A177-3AD203B41FA5}">
                      <a16:colId xmlns:a16="http://schemas.microsoft.com/office/drawing/2014/main" val="4152845757"/>
                    </a:ext>
                  </a:extLst>
                </a:gridCol>
              </a:tblGrid>
              <a:tr h="329781">
                <a:tc>
                  <a:txBody>
                    <a:bodyPr/>
                    <a:lstStyle/>
                    <a:p>
                      <a:pPr marL="0" lvl="0" indent="0" algn="ctr" rtl="0">
                        <a:spcBef>
                          <a:spcPts val="0"/>
                        </a:spcBef>
                        <a:spcAft>
                          <a:spcPts val="0"/>
                        </a:spcAft>
                        <a:buNone/>
                      </a:pPr>
                      <a:endParaRPr sz="1400">
                        <a:solidFill>
                          <a:schemeClr val="dk1"/>
                        </a:solidFill>
                        <a:latin typeface="Roboto Medium"/>
                        <a:ea typeface="Roboto Medium"/>
                        <a:cs typeface="Roboto Medium"/>
                        <a:sym typeface="Roboto Medium"/>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#Extracted Keys</a:t>
                      </a:r>
                      <a:endParaRPr sz="1400" b="1">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#Total Keys</a:t>
                      </a:r>
                      <a:endParaRPr sz="1400" b="1">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400" b="1">
                          <a:solidFill>
                            <a:schemeClr val="dk1"/>
                          </a:solidFill>
                          <a:latin typeface="Roboto"/>
                          <a:ea typeface="Roboto"/>
                          <a:cs typeface="Roboto"/>
                          <a:sym typeface="Roboto"/>
                        </a:rPr>
                        <a:t>Accuracy</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18538">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Venue 1</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66</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66</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100%</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3759">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Venue 2</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400">
                          <a:solidFill>
                            <a:schemeClr val="dk1"/>
                          </a:solidFill>
                          <a:latin typeface="Roboto"/>
                          <a:ea typeface="Roboto"/>
                          <a:cs typeface="Roboto"/>
                          <a:sym typeface="Roboto"/>
                        </a:rPr>
                        <a:t>85</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88</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96.6%</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13759">
                <a:tc>
                  <a:txBody>
                    <a:bodyPr/>
                    <a:lstStyle/>
                    <a:p>
                      <a:pPr marL="0" lvl="0" indent="0" algn="ctr" rtl="0">
                        <a:spcBef>
                          <a:spcPts val="0"/>
                        </a:spcBef>
                        <a:spcAft>
                          <a:spcPts val="0"/>
                        </a:spcAft>
                        <a:buNone/>
                      </a:pPr>
                      <a:r>
                        <a:rPr lang="en" sz="1400" b="1">
                          <a:solidFill>
                            <a:schemeClr val="dk1"/>
                          </a:solidFill>
                          <a:latin typeface="Roboto"/>
                          <a:ea typeface="Roboto"/>
                          <a:cs typeface="Roboto"/>
                          <a:sym typeface="Roboto"/>
                        </a:rPr>
                        <a:t>Venue 3</a:t>
                      </a: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49</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dk1"/>
                          </a:solidFill>
                          <a:latin typeface="Roboto"/>
                          <a:ea typeface="Roboto"/>
                          <a:cs typeface="Roboto"/>
                          <a:sym typeface="Roboto"/>
                        </a:rPr>
                        <a:t>50</a:t>
                      </a:r>
                      <a:endParaRPr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a:solidFill>
                            <a:schemeClr val="dk1"/>
                          </a:solidFill>
                          <a:latin typeface="Roboto"/>
                          <a:ea typeface="Roboto"/>
                          <a:cs typeface="Roboto"/>
                          <a:sym typeface="Roboto"/>
                        </a:rPr>
                        <a:t>98%</a:t>
                      </a:r>
                      <a:endParaRPr sz="14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3759">
                <a:tc>
                  <a:txBody>
                    <a:bodyPr/>
                    <a:lstStyle/>
                    <a:p>
                      <a:pPr marL="0" lvl="0" indent="0" algn="ctr" rtl="0">
                        <a:spcBef>
                          <a:spcPts val="0"/>
                        </a:spcBef>
                        <a:spcAft>
                          <a:spcPts val="0"/>
                        </a:spcAft>
                        <a:buNone/>
                      </a:pPr>
                      <a:endParaRPr sz="14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400" b="1">
                          <a:solidFill>
                            <a:schemeClr val="dk1"/>
                          </a:solidFill>
                          <a:latin typeface="Roboto"/>
                          <a:ea typeface="Roboto"/>
                          <a:cs typeface="Roboto"/>
                          <a:sym typeface="Roboto"/>
                        </a:rPr>
                        <a:t>Average</a:t>
                      </a:r>
                      <a:endParaRPr sz="1400" b="1">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1">
                          <a:solidFill>
                            <a:schemeClr val="dk1"/>
                          </a:solidFill>
                          <a:latin typeface="Roboto"/>
                          <a:ea typeface="Roboto"/>
                          <a:cs typeface="Roboto"/>
                          <a:sym typeface="Roboto"/>
                        </a:rPr>
                        <a:t>98.2%</a:t>
                      </a:r>
                      <a:endParaRPr sz="1400" b="1">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874130032"/>
                  </a:ext>
                </a:extLst>
              </a:tr>
            </a:tbl>
          </a:graphicData>
        </a:graphic>
      </p:graphicFrame>
      <p:sp>
        <p:nvSpPr>
          <p:cNvPr id="3" name="Google Shape;2072;p55">
            <a:extLst>
              <a:ext uri="{FF2B5EF4-FFF2-40B4-BE49-F238E27FC236}">
                <a16:creationId xmlns:a16="http://schemas.microsoft.com/office/drawing/2014/main" id="{58B82522-FA18-72E4-0B4A-84F45D7B3715}"/>
              </a:ext>
            </a:extLst>
          </p:cNvPr>
          <p:cNvSpPr txBox="1">
            <a:spLocks/>
          </p:cNvSpPr>
          <p:nvPr/>
        </p:nvSpPr>
        <p:spPr>
          <a:xfrm>
            <a:off x="943030" y="2679573"/>
            <a:ext cx="7257933" cy="341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US"/>
              <a:t>All failed keys are white keys at the edge</a:t>
            </a:r>
          </a:p>
        </p:txBody>
      </p:sp>
      <p:sp>
        <p:nvSpPr>
          <p:cNvPr id="4" name="TextBox 3">
            <a:extLst>
              <a:ext uri="{FF2B5EF4-FFF2-40B4-BE49-F238E27FC236}">
                <a16:creationId xmlns:a16="http://schemas.microsoft.com/office/drawing/2014/main" id="{875535CE-CC58-AA8B-D46A-1225E052BE23}"/>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Result</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Conclusion</a:t>
            </a:r>
          </a:p>
        </p:txBody>
      </p:sp>
      <p:sp>
        <p:nvSpPr>
          <p:cNvPr id="5" name="Google Shape;2072;p55">
            <a:extLst>
              <a:ext uri="{FF2B5EF4-FFF2-40B4-BE49-F238E27FC236}">
                <a16:creationId xmlns:a16="http://schemas.microsoft.com/office/drawing/2014/main" id="{B3408344-DC46-8A5C-953A-7A695DD54121}"/>
              </a:ext>
            </a:extLst>
          </p:cNvPr>
          <p:cNvSpPr txBox="1">
            <a:spLocks/>
          </p:cNvSpPr>
          <p:nvPr/>
        </p:nvSpPr>
        <p:spPr>
          <a:xfrm>
            <a:off x="2894969" y="4327699"/>
            <a:ext cx="3354059" cy="367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Detected Piano Keys (85/88, 96.6%)</a:t>
            </a:r>
          </a:p>
        </p:txBody>
      </p:sp>
      <p:pic>
        <p:nvPicPr>
          <p:cNvPr id="6" name="Picture 5" descr="A keyboard with numbers and keys&#10;&#10;Description automatically generated">
            <a:extLst>
              <a:ext uri="{FF2B5EF4-FFF2-40B4-BE49-F238E27FC236}">
                <a16:creationId xmlns:a16="http://schemas.microsoft.com/office/drawing/2014/main" id="{0FEAE5A7-5674-A111-BB8B-627FB40D25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0490" y="3169460"/>
            <a:ext cx="7463015" cy="1194520"/>
          </a:xfrm>
          <a:prstGeom prst="rect">
            <a:avLst/>
          </a:prstGeom>
        </p:spPr>
      </p:pic>
    </p:spTree>
    <p:extLst>
      <p:ext uri="{BB962C8B-B14F-4D97-AF65-F5344CB8AC3E}">
        <p14:creationId xmlns:p14="http://schemas.microsoft.com/office/powerpoint/2010/main" val="350120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Piano Key-Finger Mapping Result</a:t>
            </a:r>
            <a:endParaRPr/>
          </a:p>
        </p:txBody>
      </p:sp>
      <p:sp>
        <p:nvSpPr>
          <p:cNvPr id="4" name="TextBox 3">
            <a:extLst>
              <a:ext uri="{FF2B5EF4-FFF2-40B4-BE49-F238E27FC236}">
                <a16:creationId xmlns:a16="http://schemas.microsoft.com/office/drawing/2014/main" id="{875535CE-CC58-AA8B-D46A-1225E052BE23}"/>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Result</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Conclusion</a:t>
            </a:r>
          </a:p>
        </p:txBody>
      </p:sp>
      <p:grpSp>
        <p:nvGrpSpPr>
          <p:cNvPr id="15" name="Group 14">
            <a:extLst>
              <a:ext uri="{FF2B5EF4-FFF2-40B4-BE49-F238E27FC236}">
                <a16:creationId xmlns:a16="http://schemas.microsoft.com/office/drawing/2014/main" id="{97CA5546-17F0-9867-D8E2-5A6613660A1D}"/>
              </a:ext>
            </a:extLst>
          </p:cNvPr>
          <p:cNvGrpSpPr/>
          <p:nvPr/>
        </p:nvGrpSpPr>
        <p:grpSpPr>
          <a:xfrm>
            <a:off x="571741" y="2262946"/>
            <a:ext cx="4000259" cy="1416441"/>
            <a:chOff x="4571998" y="1166393"/>
            <a:chExt cx="4248519" cy="1539148"/>
          </a:xfrm>
        </p:grpSpPr>
        <p:pic>
          <p:nvPicPr>
            <p:cNvPr id="8" name="Picture 7" descr="A person playing a piano&#10;&#10;Description automatically generated">
              <a:extLst>
                <a:ext uri="{FF2B5EF4-FFF2-40B4-BE49-F238E27FC236}">
                  <a16:creationId xmlns:a16="http://schemas.microsoft.com/office/drawing/2014/main" id="{3463142E-6DE3-7754-44D0-6810B49A2D5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71998" y="2009643"/>
              <a:ext cx="4248518" cy="695898"/>
            </a:xfrm>
            <a:prstGeom prst="rect">
              <a:avLst/>
            </a:prstGeom>
          </p:spPr>
        </p:pic>
        <p:pic>
          <p:nvPicPr>
            <p:cNvPr id="9" name="Picture 8" descr="A person playing a piano&#10;&#10;Description automatically generated">
              <a:extLst>
                <a:ext uri="{FF2B5EF4-FFF2-40B4-BE49-F238E27FC236}">
                  <a16:creationId xmlns:a16="http://schemas.microsoft.com/office/drawing/2014/main" id="{332C6DFC-4B59-1EBA-DB8B-7A3BEED709A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1998" y="1166393"/>
              <a:ext cx="4248519" cy="832541"/>
            </a:xfrm>
            <a:prstGeom prst="rect">
              <a:avLst/>
            </a:prstGeom>
          </p:spPr>
        </p:pic>
      </p:grpSp>
      <p:sp>
        <p:nvSpPr>
          <p:cNvPr id="11" name="Google Shape;2072;p55">
            <a:extLst>
              <a:ext uri="{FF2B5EF4-FFF2-40B4-BE49-F238E27FC236}">
                <a16:creationId xmlns:a16="http://schemas.microsoft.com/office/drawing/2014/main" id="{26C9E14F-D77D-B7DA-8A0E-C5EA768C1AEF}"/>
              </a:ext>
            </a:extLst>
          </p:cNvPr>
          <p:cNvSpPr txBox="1">
            <a:spLocks/>
          </p:cNvSpPr>
          <p:nvPr/>
        </p:nvSpPr>
        <p:spPr>
          <a:xfrm>
            <a:off x="571739" y="1398326"/>
            <a:ext cx="6750495" cy="846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sz="1600"/>
              <a:t>Successful piano key detection </a:t>
            </a:r>
            <a:r>
              <a:rPr lang="en-HK" sz="1600">
                <a:sym typeface="Wingdings" panose="05000000000000000000" pitchFamily="2" charset="2"/>
              </a:rPr>
              <a:t> high mapping accuracy</a:t>
            </a:r>
          </a:p>
          <a:p>
            <a:pPr marL="285750" indent="-285750">
              <a:buClr>
                <a:schemeClr val="dk1"/>
              </a:buClr>
              <a:buSzPts val="1100"/>
            </a:pPr>
            <a:r>
              <a:rPr lang="en-HK" sz="1600">
                <a:sym typeface="Wingdings" panose="05000000000000000000" pitchFamily="2" charset="2"/>
              </a:rPr>
              <a:t>Common false case: thumb is at bottom edge of keyboard</a:t>
            </a:r>
          </a:p>
        </p:txBody>
      </p:sp>
      <p:graphicFrame>
        <p:nvGraphicFramePr>
          <p:cNvPr id="13" name="Google Shape;1484;p47">
            <a:extLst>
              <a:ext uri="{FF2B5EF4-FFF2-40B4-BE49-F238E27FC236}">
                <a16:creationId xmlns:a16="http://schemas.microsoft.com/office/drawing/2014/main" id="{F03EB2F6-443B-9C35-629D-4E81BCA6E125}"/>
              </a:ext>
            </a:extLst>
          </p:cNvPr>
          <p:cNvGraphicFramePr/>
          <p:nvPr>
            <p:extLst>
              <p:ext uri="{D42A27DB-BD31-4B8C-83A1-F6EECF244321}">
                <p14:modId xmlns:p14="http://schemas.microsoft.com/office/powerpoint/2010/main" val="2520423640"/>
              </p:ext>
            </p:extLst>
          </p:nvPr>
        </p:nvGraphicFramePr>
        <p:xfrm>
          <a:off x="4860386" y="2137825"/>
          <a:ext cx="3896234" cy="1814060"/>
        </p:xfrm>
        <a:graphic>
          <a:graphicData uri="http://schemas.openxmlformats.org/drawingml/2006/table">
            <a:tbl>
              <a:tblPr>
                <a:noFill/>
                <a:tableStyleId>{73D56579-D461-4791-B3F2-ED67922B36DB}</a:tableStyleId>
              </a:tblPr>
              <a:tblGrid>
                <a:gridCol w="1034793">
                  <a:extLst>
                    <a:ext uri="{9D8B030D-6E8A-4147-A177-3AD203B41FA5}">
                      <a16:colId xmlns:a16="http://schemas.microsoft.com/office/drawing/2014/main" val="20000"/>
                    </a:ext>
                  </a:extLst>
                </a:gridCol>
                <a:gridCol w="696350">
                  <a:extLst>
                    <a:ext uri="{9D8B030D-6E8A-4147-A177-3AD203B41FA5}">
                      <a16:colId xmlns:a16="http://schemas.microsoft.com/office/drawing/2014/main" val="1349935875"/>
                    </a:ext>
                  </a:extLst>
                </a:gridCol>
                <a:gridCol w="508782">
                  <a:extLst>
                    <a:ext uri="{9D8B030D-6E8A-4147-A177-3AD203B41FA5}">
                      <a16:colId xmlns:a16="http://schemas.microsoft.com/office/drawing/2014/main" val="20003"/>
                    </a:ext>
                  </a:extLst>
                </a:gridCol>
                <a:gridCol w="508782">
                  <a:extLst>
                    <a:ext uri="{9D8B030D-6E8A-4147-A177-3AD203B41FA5}">
                      <a16:colId xmlns:a16="http://schemas.microsoft.com/office/drawing/2014/main" val="4152845757"/>
                    </a:ext>
                  </a:extLst>
                </a:gridCol>
                <a:gridCol w="508782">
                  <a:extLst>
                    <a:ext uri="{9D8B030D-6E8A-4147-A177-3AD203B41FA5}">
                      <a16:colId xmlns:a16="http://schemas.microsoft.com/office/drawing/2014/main" val="2827608733"/>
                    </a:ext>
                  </a:extLst>
                </a:gridCol>
                <a:gridCol w="638745">
                  <a:extLst>
                    <a:ext uri="{9D8B030D-6E8A-4147-A177-3AD203B41FA5}">
                      <a16:colId xmlns:a16="http://schemas.microsoft.com/office/drawing/2014/main" val="2701866864"/>
                    </a:ext>
                  </a:extLst>
                </a:gridCol>
              </a:tblGrid>
              <a:tr h="0">
                <a:tc>
                  <a:txBody>
                    <a:bodyPr/>
                    <a:lstStyle/>
                    <a:p>
                      <a:pPr marL="0" lvl="0" indent="0" algn="ctr" rtl="0">
                        <a:spcBef>
                          <a:spcPts val="0"/>
                        </a:spcBef>
                        <a:spcAft>
                          <a:spcPts val="0"/>
                        </a:spcAft>
                        <a:buNone/>
                      </a:pPr>
                      <a:endParaRPr sz="1100">
                        <a:solidFill>
                          <a:schemeClr val="dk1"/>
                        </a:solidFill>
                        <a:latin typeface="Roboto Medium"/>
                        <a:ea typeface="Roboto Medium"/>
                        <a:cs typeface="Roboto Medium"/>
                        <a:sym typeface="Roboto Medium"/>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b="1">
                          <a:solidFill>
                            <a:schemeClr val="dk1"/>
                          </a:solidFill>
                          <a:latin typeface="Roboto"/>
                          <a:ea typeface="Roboto"/>
                          <a:cs typeface="Roboto"/>
                          <a:sym typeface="Roboto"/>
                        </a:rPr>
                        <a:t>1 </a:t>
                      </a:r>
                    </a:p>
                    <a:p>
                      <a:pPr marL="0" lvl="0" indent="0" algn="ctr" rtl="0">
                        <a:spcBef>
                          <a:spcPts val="0"/>
                        </a:spcBef>
                        <a:spcAft>
                          <a:spcPts val="0"/>
                        </a:spcAft>
                        <a:buNone/>
                      </a:pPr>
                      <a:r>
                        <a:rPr lang="en" sz="1100" b="0" i="0">
                          <a:solidFill>
                            <a:schemeClr val="accent5"/>
                          </a:solidFill>
                          <a:latin typeface="Roboto"/>
                          <a:ea typeface="Roboto"/>
                          <a:cs typeface="Roboto"/>
                          <a:sym typeface="Roboto"/>
                        </a:rPr>
                        <a:t>(Thumb)</a:t>
                      </a:r>
                      <a:endParaRPr sz="1100" b="0" i="0">
                        <a:solidFill>
                          <a:schemeClr val="accent5"/>
                        </a:solidFill>
                        <a:latin typeface="Roboto"/>
                        <a:ea typeface="Roboto"/>
                        <a:cs typeface="Roboto"/>
                        <a:sym typeface="Roboto"/>
                      </a:endParaRPr>
                    </a:p>
                  </a:txBody>
                  <a:tcPr marL="45720" marR="4572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100" b="1">
                          <a:solidFill>
                            <a:schemeClr val="dk1"/>
                          </a:solidFill>
                          <a:latin typeface="Roboto"/>
                          <a:ea typeface="Roboto"/>
                          <a:cs typeface="Roboto"/>
                          <a:sym typeface="Roboto"/>
                        </a:rPr>
                        <a:t>2</a:t>
                      </a:r>
                      <a:endParaRPr sz="1100" b="1">
                        <a:solidFill>
                          <a:schemeClr val="dk1"/>
                        </a:solidFill>
                        <a:latin typeface="Roboto"/>
                        <a:ea typeface="Roboto"/>
                        <a:cs typeface="Roboto"/>
                        <a:sym typeface="Roboto"/>
                      </a:endParaRPr>
                    </a:p>
                  </a:txBody>
                  <a:tcPr marL="45720" marR="45720">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100" b="1">
                          <a:solidFill>
                            <a:schemeClr val="dk1"/>
                          </a:solidFill>
                          <a:latin typeface="Roboto"/>
                          <a:ea typeface="Roboto"/>
                          <a:cs typeface="Roboto"/>
                          <a:sym typeface="Roboto"/>
                        </a:rPr>
                        <a:t>3</a:t>
                      </a:r>
                      <a:endParaRPr sz="1100" b="1">
                        <a:solidFill>
                          <a:schemeClr val="dk1"/>
                        </a:solidFill>
                        <a:latin typeface="Roboto"/>
                        <a:ea typeface="Roboto"/>
                        <a:cs typeface="Roboto"/>
                        <a:sym typeface="Roboto"/>
                      </a:endParaRPr>
                    </a:p>
                  </a:txBody>
                  <a:tcPr marL="45720" marR="4572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100" b="1">
                          <a:solidFill>
                            <a:schemeClr val="dk1"/>
                          </a:solidFill>
                          <a:latin typeface="Roboto"/>
                          <a:ea typeface="Roboto"/>
                          <a:cs typeface="Roboto"/>
                          <a:sym typeface="Roboto"/>
                        </a:rPr>
                        <a:t>4</a:t>
                      </a:r>
                      <a:endParaRPr sz="1100" b="1">
                        <a:solidFill>
                          <a:schemeClr val="dk1"/>
                        </a:solidFill>
                        <a:latin typeface="Roboto"/>
                        <a:ea typeface="Roboto"/>
                        <a:cs typeface="Roboto"/>
                        <a:sym typeface="Roboto"/>
                      </a:endParaRPr>
                    </a:p>
                  </a:txBody>
                  <a:tcPr marL="45720" marR="4572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100" b="1">
                          <a:solidFill>
                            <a:schemeClr val="dk1"/>
                          </a:solidFill>
                          <a:latin typeface="Roboto"/>
                          <a:ea typeface="Roboto"/>
                          <a:cs typeface="Roboto"/>
                          <a:sym typeface="Roboto"/>
                        </a:rPr>
                        <a:t>5 </a:t>
                      </a:r>
                    </a:p>
                    <a:p>
                      <a:pPr marL="0" lvl="0" indent="0" algn="ctr" rtl="0">
                        <a:spcBef>
                          <a:spcPts val="0"/>
                        </a:spcBef>
                        <a:spcAft>
                          <a:spcPts val="0"/>
                        </a:spcAft>
                        <a:buNone/>
                      </a:pPr>
                      <a:r>
                        <a:rPr lang="en-HK" sz="1100" b="0" i="0">
                          <a:solidFill>
                            <a:schemeClr val="accent5"/>
                          </a:solidFill>
                          <a:latin typeface="Roboto"/>
                          <a:ea typeface="Roboto"/>
                          <a:cs typeface="Roboto"/>
                          <a:sym typeface="Roboto"/>
                        </a:rPr>
                        <a:t>(Little)</a:t>
                      </a:r>
                      <a:endParaRPr sz="1100" b="0" i="0">
                        <a:solidFill>
                          <a:schemeClr val="accent5"/>
                        </a:solidFill>
                        <a:latin typeface="Roboto"/>
                        <a:ea typeface="Roboto"/>
                        <a:cs typeface="Roboto"/>
                        <a:sym typeface="Roboto"/>
                      </a:endParaRPr>
                    </a:p>
                  </a:txBody>
                  <a:tcPr marL="45720" marR="4572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46835">
                <a:tc>
                  <a:txBody>
                    <a:bodyPr/>
                    <a:lstStyle/>
                    <a:p>
                      <a:pPr marL="0" lvl="0" indent="0" algn="ctr" rtl="0">
                        <a:spcBef>
                          <a:spcPts val="0"/>
                        </a:spcBef>
                        <a:spcAft>
                          <a:spcPts val="0"/>
                        </a:spcAft>
                        <a:buNone/>
                      </a:pPr>
                      <a:r>
                        <a:rPr lang="en" sz="1100" b="1">
                          <a:solidFill>
                            <a:schemeClr val="dk1"/>
                          </a:solidFill>
                          <a:latin typeface="Roboto"/>
                          <a:ea typeface="Roboto"/>
                          <a:cs typeface="Roboto"/>
                          <a:sym typeface="Roboto"/>
                        </a:rPr>
                        <a:t>Left (Truth)</a:t>
                      </a:r>
                      <a:endParaRPr sz="11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G3</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E3</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D3/E3</a:t>
                      </a:r>
                      <a:endParaRPr sz="11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D3</a:t>
                      </a:r>
                      <a:endParaRPr sz="11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C3</a:t>
                      </a:r>
                      <a:endParaRPr sz="11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6835">
                <a:tc>
                  <a:txBody>
                    <a:bodyPr/>
                    <a:lstStyle/>
                    <a:p>
                      <a:pPr marL="0" lvl="0" indent="0" algn="ctr" rtl="0">
                        <a:spcBef>
                          <a:spcPts val="0"/>
                        </a:spcBef>
                        <a:spcAft>
                          <a:spcPts val="0"/>
                        </a:spcAft>
                        <a:buNone/>
                      </a:pPr>
                      <a:r>
                        <a:rPr lang="en-HK" sz="1100" b="1">
                          <a:solidFill>
                            <a:schemeClr val="dk1"/>
                          </a:solidFill>
                          <a:latin typeface="Roboto"/>
                          <a:ea typeface="Roboto"/>
                          <a:cs typeface="Roboto"/>
                          <a:sym typeface="Roboto"/>
                        </a:rPr>
                        <a:t>Left (Predict)</a:t>
                      </a:r>
                      <a:endParaRPr sz="11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G3</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E3</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D3</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D3</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C3</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580005826"/>
                  </a:ext>
                </a:extLst>
              </a:tr>
              <a:tr h="346835">
                <a:tc>
                  <a:txBody>
                    <a:bodyPr/>
                    <a:lstStyle/>
                    <a:p>
                      <a:pPr marL="0" lvl="0" indent="0" algn="ctr" rtl="0">
                        <a:spcBef>
                          <a:spcPts val="0"/>
                        </a:spcBef>
                        <a:spcAft>
                          <a:spcPts val="0"/>
                        </a:spcAft>
                        <a:buNone/>
                      </a:pPr>
                      <a:r>
                        <a:rPr lang="en" sz="1100" b="1">
                          <a:solidFill>
                            <a:schemeClr val="dk1"/>
                          </a:solidFill>
                          <a:latin typeface="Roboto"/>
                          <a:ea typeface="Roboto"/>
                          <a:cs typeface="Roboto"/>
                          <a:sym typeface="Roboto"/>
                        </a:rPr>
                        <a:t>Right (Truth)</a:t>
                      </a:r>
                      <a:endParaRPr sz="11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100">
                          <a:solidFill>
                            <a:schemeClr val="dk1"/>
                          </a:solidFill>
                          <a:latin typeface="Roboto"/>
                          <a:ea typeface="Roboto"/>
                          <a:cs typeface="Roboto"/>
                          <a:sym typeface="Roboto"/>
                        </a:rPr>
                        <a:t>N/A</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E4</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N/A</a:t>
                      </a:r>
                      <a:endParaRPr sz="11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N/A</a:t>
                      </a:r>
                      <a:endParaRPr sz="11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N/A</a:t>
                      </a:r>
                      <a:endParaRPr sz="1100">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6835">
                <a:tc>
                  <a:txBody>
                    <a:bodyPr/>
                    <a:lstStyle/>
                    <a:p>
                      <a:pPr marL="0" lvl="0" indent="0" algn="ctr" rtl="0">
                        <a:spcBef>
                          <a:spcPts val="0"/>
                        </a:spcBef>
                        <a:spcAft>
                          <a:spcPts val="0"/>
                        </a:spcAft>
                        <a:buNone/>
                      </a:pPr>
                      <a:r>
                        <a:rPr lang="en-HK" sz="1100" b="1">
                          <a:solidFill>
                            <a:schemeClr val="dk1"/>
                          </a:solidFill>
                          <a:latin typeface="Roboto"/>
                          <a:ea typeface="Roboto"/>
                          <a:cs typeface="Roboto"/>
                          <a:sym typeface="Roboto"/>
                        </a:rPr>
                        <a:t>Right (Predict)</a:t>
                      </a:r>
                      <a:endParaRPr sz="1100" b="1">
                        <a:solidFill>
                          <a:schemeClr val="dk1"/>
                        </a:solidFill>
                        <a:latin typeface="Roboto"/>
                        <a:ea typeface="Roboto"/>
                        <a:cs typeface="Roboto"/>
                        <a:sym typeface="Roboto"/>
                      </a:endParaRPr>
                    </a:p>
                  </a:txBody>
                  <a:tcPr marL="45720" marR="4572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100">
                          <a:solidFill>
                            <a:schemeClr val="dk1"/>
                          </a:solidFill>
                          <a:latin typeface="Roboto"/>
                          <a:ea typeface="Roboto"/>
                          <a:cs typeface="Roboto"/>
                          <a:sym typeface="Roboto"/>
                        </a:rPr>
                        <a:t>N/A</a:t>
                      </a: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E4</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N/A</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N/A</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HK" sz="1100">
                          <a:solidFill>
                            <a:schemeClr val="dk1"/>
                          </a:solidFill>
                          <a:latin typeface="Roboto"/>
                          <a:ea typeface="Roboto"/>
                          <a:cs typeface="Roboto"/>
                          <a:sym typeface="Roboto"/>
                        </a:rPr>
                        <a:t>N/A</a:t>
                      </a:r>
                      <a:endParaRPr sz="1100">
                        <a:solidFill>
                          <a:schemeClr val="dk1"/>
                        </a:solidFill>
                        <a:latin typeface="Roboto"/>
                        <a:ea typeface="Roboto"/>
                        <a:cs typeface="Roboto"/>
                        <a:sym typeface="Roboto"/>
                      </a:endParaRPr>
                    </a:p>
                  </a:txBody>
                  <a:tcPr marL="45720" marR="4572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97288292"/>
                  </a:ext>
                </a:extLst>
              </a:tr>
            </a:tbl>
          </a:graphicData>
        </a:graphic>
      </p:graphicFrame>
      <p:sp>
        <p:nvSpPr>
          <p:cNvPr id="16" name="Google Shape;2072;p55">
            <a:extLst>
              <a:ext uri="{FF2B5EF4-FFF2-40B4-BE49-F238E27FC236}">
                <a16:creationId xmlns:a16="http://schemas.microsoft.com/office/drawing/2014/main" id="{5A1B8257-5A02-9BE9-4688-0689B10030A5}"/>
              </a:ext>
            </a:extLst>
          </p:cNvPr>
          <p:cNvSpPr txBox="1">
            <a:spLocks/>
          </p:cNvSpPr>
          <p:nvPr/>
        </p:nvSpPr>
        <p:spPr>
          <a:xfrm>
            <a:off x="571739" y="3792821"/>
            <a:ext cx="6750495" cy="846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sz="1600" b="1"/>
              <a:t>Example case</a:t>
            </a:r>
          </a:p>
          <a:p>
            <a:pPr marL="0" indent="0">
              <a:buClr>
                <a:schemeClr val="dk1"/>
              </a:buClr>
              <a:buSzPts val="1100"/>
              <a:buFont typeface="Roboto"/>
              <a:buNone/>
            </a:pPr>
            <a:r>
              <a:rPr lang="en-HK" sz="1600">
                <a:sym typeface="Wingdings" panose="05000000000000000000" pitchFamily="2" charset="2"/>
              </a:rPr>
              <a:t>Left hand: four fingers on three white keys</a:t>
            </a:r>
          </a:p>
          <a:p>
            <a:pPr marL="0" indent="0">
              <a:buClr>
                <a:schemeClr val="dk1"/>
              </a:buClr>
              <a:buSzPts val="1100"/>
              <a:buFont typeface="Roboto"/>
              <a:buNone/>
            </a:pPr>
            <a:r>
              <a:rPr lang="en-HK" sz="1600">
                <a:sym typeface="Wingdings" panose="05000000000000000000" pitchFamily="2" charset="2"/>
              </a:rPr>
              <a:t>Right hand: only index on keyboard, remaining fingers are not visible</a:t>
            </a:r>
          </a:p>
        </p:txBody>
      </p:sp>
    </p:spTree>
    <p:extLst>
      <p:ext uri="{BB962C8B-B14F-4D97-AF65-F5344CB8AC3E}">
        <p14:creationId xmlns:p14="http://schemas.microsoft.com/office/powerpoint/2010/main" val="33960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2193750" y="1388922"/>
            <a:ext cx="4756500"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6"/>
                </a:solidFill>
              </a:rPr>
              <a:t>6 </a:t>
            </a:r>
            <a:br>
              <a:rPr lang="en-GB">
                <a:solidFill>
                  <a:schemeClr val="accent6"/>
                </a:solidFill>
              </a:rPr>
            </a:br>
            <a:r>
              <a:rPr lang="en-GB">
                <a:solidFill>
                  <a:schemeClr val="accent6"/>
                </a:solidFill>
              </a:rPr>
              <a:t>Conclusion</a:t>
            </a:r>
          </a:p>
        </p:txBody>
      </p:sp>
    </p:spTree>
    <p:extLst>
      <p:ext uri="{BB962C8B-B14F-4D97-AF65-F5344CB8AC3E}">
        <p14:creationId xmlns:p14="http://schemas.microsoft.com/office/powerpoint/2010/main" val="418111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Conclusion</a:t>
            </a:r>
            <a:endParaRPr/>
          </a:p>
        </p:txBody>
      </p:sp>
      <p:pic>
        <p:nvPicPr>
          <p:cNvPr id="3" name="Picture 2" descr="A diagram of a music style analysis&#10;&#10;Description automatically generated with medium confidence">
            <a:extLst>
              <a:ext uri="{FF2B5EF4-FFF2-40B4-BE49-F238E27FC236}">
                <a16:creationId xmlns:a16="http://schemas.microsoft.com/office/drawing/2014/main" id="{F8A0E9C4-BED2-0A5E-1E95-FD3FA2322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7149" y="1168777"/>
            <a:ext cx="5111435" cy="3215992"/>
          </a:xfrm>
          <a:prstGeom prst="rect">
            <a:avLst/>
          </a:prstGeom>
        </p:spPr>
      </p:pic>
      <p:sp>
        <p:nvSpPr>
          <p:cNvPr id="5" name="TextBox 4">
            <a:extLst>
              <a:ext uri="{FF2B5EF4-FFF2-40B4-BE49-F238E27FC236}">
                <a16:creationId xmlns:a16="http://schemas.microsoft.com/office/drawing/2014/main" id="{5DA42099-3C4C-A2ED-87E5-FCFFD50BB8B0}"/>
              </a:ext>
            </a:extLst>
          </p:cNvPr>
          <p:cNvSpPr txBox="1"/>
          <p:nvPr/>
        </p:nvSpPr>
        <p:spPr>
          <a:xfrm>
            <a:off x="2283714" y="4387667"/>
            <a:ext cx="4576572" cy="307777"/>
          </a:xfrm>
          <a:prstGeom prst="rect">
            <a:avLst/>
          </a:prstGeom>
          <a:noFill/>
        </p:spPr>
        <p:txBody>
          <a:bodyPr wrap="square">
            <a:spAutoFit/>
          </a:bodyPr>
          <a:lstStyle/>
          <a:p>
            <a:pPr marL="0" indent="0" algn="ctr">
              <a:buClr>
                <a:schemeClr val="dk1"/>
              </a:buClr>
              <a:buSzPts val="1100"/>
              <a:buFont typeface="Roboto"/>
              <a:buNone/>
            </a:pPr>
            <a:r>
              <a:rPr lang="en-HK"/>
              <a:t>Full flowchart for the project</a:t>
            </a:r>
          </a:p>
        </p:txBody>
      </p:sp>
      <p:sp>
        <p:nvSpPr>
          <p:cNvPr id="2" name="TextBox 1">
            <a:extLst>
              <a:ext uri="{FF2B5EF4-FFF2-40B4-BE49-F238E27FC236}">
                <a16:creationId xmlns:a16="http://schemas.microsoft.com/office/drawing/2014/main" id="{09FAB9D9-21C0-086A-FF94-98CFEA11F669}"/>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Result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Conclusion</a:t>
            </a:r>
          </a:p>
        </p:txBody>
      </p:sp>
    </p:spTree>
    <p:extLst>
      <p:ext uri="{BB962C8B-B14F-4D97-AF65-F5344CB8AC3E}">
        <p14:creationId xmlns:p14="http://schemas.microsoft.com/office/powerpoint/2010/main" val="277427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pic>
        <p:nvPicPr>
          <p:cNvPr id="9" name="Picture 8" descr="A diagram of a computer&#10;&#10;Description automatically generated">
            <a:extLst>
              <a:ext uri="{FF2B5EF4-FFF2-40B4-BE49-F238E27FC236}">
                <a16:creationId xmlns:a16="http://schemas.microsoft.com/office/drawing/2014/main" id="{EC4BDB6E-B24E-338B-68FB-3B865781A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7890" y="1263004"/>
            <a:ext cx="5230299" cy="2844772"/>
          </a:xfrm>
          <a:prstGeom prst="rect">
            <a:avLst/>
          </a:prstGeom>
        </p:spPr>
      </p:pic>
      <p:sp>
        <p:nvSpPr>
          <p:cNvPr id="10" name="Google Shape;2072;p55">
            <a:extLst>
              <a:ext uri="{FF2B5EF4-FFF2-40B4-BE49-F238E27FC236}">
                <a16:creationId xmlns:a16="http://schemas.microsoft.com/office/drawing/2014/main" id="{ACF4A28E-326A-D805-2801-B4CD1E597025}"/>
              </a:ext>
            </a:extLst>
          </p:cNvPr>
          <p:cNvSpPr txBox="1">
            <a:spLocks/>
          </p:cNvSpPr>
          <p:nvPr/>
        </p:nvSpPr>
        <p:spPr>
          <a:xfrm>
            <a:off x="2541601" y="4195902"/>
            <a:ext cx="3642875"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a:t>Flowchart of Term 1 implementation</a:t>
            </a:r>
          </a:p>
        </p:txBody>
      </p:sp>
      <p:pic>
        <p:nvPicPr>
          <p:cNvPr id="2" name="Picture 1" descr="A diagram of a music style analysis&#10;&#10;Description automatically generated with medium confidence">
            <a:extLst>
              <a:ext uri="{FF2B5EF4-FFF2-40B4-BE49-F238E27FC236}">
                <a16:creationId xmlns:a16="http://schemas.microsoft.com/office/drawing/2014/main" id="{158C8972-E0DD-1D53-0637-CFCB3C9B43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3412" y="205796"/>
            <a:ext cx="2638142" cy="1659856"/>
          </a:xfrm>
          <a:prstGeom prst="rect">
            <a:avLst/>
          </a:prstGeom>
        </p:spPr>
      </p:pic>
      <p:sp>
        <p:nvSpPr>
          <p:cNvPr id="3" name="TextBox 2">
            <a:extLst>
              <a:ext uri="{FF2B5EF4-FFF2-40B4-BE49-F238E27FC236}">
                <a16:creationId xmlns:a16="http://schemas.microsoft.com/office/drawing/2014/main" id="{C15568CC-FCFD-EE36-0235-FA09D2181D24}"/>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Result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Conclusion</a:t>
            </a:r>
          </a:p>
        </p:txBody>
      </p:sp>
    </p:spTree>
    <p:extLst>
      <p:ext uri="{BB962C8B-B14F-4D97-AF65-F5344CB8AC3E}">
        <p14:creationId xmlns:p14="http://schemas.microsoft.com/office/powerpoint/2010/main" val="403137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Conclusion</a:t>
            </a:r>
            <a:endParaRPr/>
          </a:p>
        </p:txBody>
      </p:sp>
      <p:pic>
        <p:nvPicPr>
          <p:cNvPr id="2" name="Picture 1">
            <a:extLst>
              <a:ext uri="{FF2B5EF4-FFF2-40B4-BE49-F238E27FC236}">
                <a16:creationId xmlns:a16="http://schemas.microsoft.com/office/drawing/2014/main" id="{4B756FD4-588D-3514-6615-F4E96584EF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607" y="2360797"/>
            <a:ext cx="8164786" cy="2299768"/>
          </a:xfrm>
          <a:prstGeom prst="rect">
            <a:avLst/>
          </a:prstGeom>
        </p:spPr>
      </p:pic>
      <p:sp>
        <p:nvSpPr>
          <p:cNvPr id="5" name="Google Shape;2072;p55">
            <a:extLst>
              <a:ext uri="{FF2B5EF4-FFF2-40B4-BE49-F238E27FC236}">
                <a16:creationId xmlns:a16="http://schemas.microsoft.com/office/drawing/2014/main" id="{AE7BB38F-23D1-BA4F-1176-2E1F3CFF334F}"/>
              </a:ext>
            </a:extLst>
          </p:cNvPr>
          <p:cNvSpPr txBox="1">
            <a:spLocks/>
          </p:cNvSpPr>
          <p:nvPr/>
        </p:nvSpPr>
        <p:spPr>
          <a:xfrm>
            <a:off x="520475" y="1020750"/>
            <a:ext cx="8090788" cy="25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buClr>
                <a:schemeClr val="dk1"/>
              </a:buClr>
              <a:buNone/>
            </a:pPr>
            <a:r>
              <a:rPr lang="en-GB" sz="1600" b="1"/>
              <a:t>Progress and future plan</a:t>
            </a:r>
          </a:p>
          <a:p>
            <a:pPr marL="425450" indent="-285750">
              <a:buClr>
                <a:schemeClr val="dk1"/>
              </a:buClr>
            </a:pPr>
            <a:r>
              <a:rPr lang="en-GB" sz="1600"/>
              <a:t>Currently on track with the proposed timeline stated in planning report.</a:t>
            </a:r>
          </a:p>
          <a:p>
            <a:pPr marL="425450" indent="-285750">
              <a:buClr>
                <a:schemeClr val="dk1"/>
              </a:buClr>
            </a:pPr>
            <a:r>
              <a:rPr lang="en-GB" sz="1600"/>
              <a:t>Plan to implement machine learning technique for remaining functions</a:t>
            </a:r>
          </a:p>
          <a:p>
            <a:pPr marL="425450" indent="-285750">
              <a:buClr>
                <a:schemeClr val="dk1"/>
              </a:buClr>
            </a:pPr>
            <a:r>
              <a:rPr lang="en-GB" sz="1600"/>
              <a:t>Optimization of current functions </a:t>
            </a:r>
          </a:p>
        </p:txBody>
      </p:sp>
      <p:sp>
        <p:nvSpPr>
          <p:cNvPr id="6" name="Rectangle 5">
            <a:extLst>
              <a:ext uri="{FF2B5EF4-FFF2-40B4-BE49-F238E27FC236}">
                <a16:creationId xmlns:a16="http://schemas.microsoft.com/office/drawing/2014/main" id="{E58C6214-0704-72CB-1594-13A030001F6B}"/>
              </a:ext>
            </a:extLst>
          </p:cNvPr>
          <p:cNvSpPr/>
          <p:nvPr/>
        </p:nvSpPr>
        <p:spPr>
          <a:xfrm>
            <a:off x="630936" y="2807208"/>
            <a:ext cx="7452360" cy="996696"/>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TextBox 2">
            <a:extLst>
              <a:ext uri="{FF2B5EF4-FFF2-40B4-BE49-F238E27FC236}">
                <a16:creationId xmlns:a16="http://schemas.microsoft.com/office/drawing/2014/main" id="{303ED0CB-E408-8CF2-86CF-86875B37736E}"/>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Result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Conclusion</a:t>
            </a:r>
          </a:p>
        </p:txBody>
      </p:sp>
    </p:spTree>
    <p:extLst>
      <p:ext uri="{BB962C8B-B14F-4D97-AF65-F5344CB8AC3E}">
        <p14:creationId xmlns:p14="http://schemas.microsoft.com/office/powerpoint/2010/main" val="271169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Proposed Solution</a:t>
            </a:r>
            <a:endParaRPr/>
          </a:p>
        </p:txBody>
      </p:sp>
      <p:sp>
        <p:nvSpPr>
          <p:cNvPr id="2072" name="Google Shape;2072;p55"/>
          <p:cNvSpPr txBox="1">
            <a:spLocks noGrp="1"/>
          </p:cNvSpPr>
          <p:nvPr>
            <p:ph type="subTitle" idx="1"/>
          </p:nvPr>
        </p:nvSpPr>
        <p:spPr>
          <a:xfrm>
            <a:off x="399922" y="3592178"/>
            <a:ext cx="2327341" cy="4632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HK"/>
              <a:t>Piano Practice Video</a:t>
            </a:r>
          </a:p>
        </p:txBody>
      </p:sp>
      <p:pic>
        <p:nvPicPr>
          <p:cNvPr id="9" name="Picture 8" descr="A person playing a piano&#10;&#10;Description automatically generated">
            <a:extLst>
              <a:ext uri="{FF2B5EF4-FFF2-40B4-BE49-F238E27FC236}">
                <a16:creationId xmlns:a16="http://schemas.microsoft.com/office/drawing/2014/main" id="{5B859782-51D1-416B-9373-9CBB20DF7C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8850" y="2583927"/>
            <a:ext cx="1669486" cy="1041787"/>
          </a:xfrm>
          <a:prstGeom prst="rect">
            <a:avLst/>
          </a:prstGeom>
        </p:spPr>
      </p:pic>
      <p:sp>
        <p:nvSpPr>
          <p:cNvPr id="10" name="Google Shape;2072;p55">
            <a:extLst>
              <a:ext uri="{FF2B5EF4-FFF2-40B4-BE49-F238E27FC236}">
                <a16:creationId xmlns:a16="http://schemas.microsoft.com/office/drawing/2014/main" id="{59254C5C-866A-5B67-F5CC-865085C3981B}"/>
              </a:ext>
            </a:extLst>
          </p:cNvPr>
          <p:cNvSpPr txBox="1">
            <a:spLocks/>
          </p:cNvSpPr>
          <p:nvPr/>
        </p:nvSpPr>
        <p:spPr>
          <a:xfrm>
            <a:off x="430543" y="1213840"/>
            <a:ext cx="2327341" cy="463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solidFill>
                  <a:schemeClr val="accent6"/>
                </a:solidFill>
              </a:rPr>
              <a:t>Music Score</a:t>
            </a:r>
          </a:p>
        </p:txBody>
      </p:sp>
      <p:sp>
        <p:nvSpPr>
          <p:cNvPr id="17" name="Google Shape;2072;p55">
            <a:extLst>
              <a:ext uri="{FF2B5EF4-FFF2-40B4-BE49-F238E27FC236}">
                <a16:creationId xmlns:a16="http://schemas.microsoft.com/office/drawing/2014/main" id="{E963D7C8-F7AE-6BA1-9859-03DACF5DC5B8}"/>
              </a:ext>
            </a:extLst>
          </p:cNvPr>
          <p:cNvSpPr txBox="1">
            <a:spLocks/>
          </p:cNvSpPr>
          <p:nvPr/>
        </p:nvSpPr>
        <p:spPr>
          <a:xfrm>
            <a:off x="3339499" y="3031634"/>
            <a:ext cx="2327341" cy="463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sz="1600" b="1">
                <a:solidFill>
                  <a:schemeClr val="accent6"/>
                </a:solidFill>
              </a:rPr>
              <a:t>Smart Music Teacher</a:t>
            </a:r>
          </a:p>
        </p:txBody>
      </p:sp>
      <p:sp>
        <p:nvSpPr>
          <p:cNvPr id="18" name="Google Shape;2072;p55">
            <a:extLst>
              <a:ext uri="{FF2B5EF4-FFF2-40B4-BE49-F238E27FC236}">
                <a16:creationId xmlns:a16="http://schemas.microsoft.com/office/drawing/2014/main" id="{D514C01F-C4A0-3AF6-7FB2-4107D0F746CF}"/>
              </a:ext>
            </a:extLst>
          </p:cNvPr>
          <p:cNvSpPr txBox="1">
            <a:spLocks/>
          </p:cNvSpPr>
          <p:nvPr/>
        </p:nvSpPr>
        <p:spPr>
          <a:xfrm>
            <a:off x="6391346" y="3388057"/>
            <a:ext cx="2327341" cy="463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sz="1600" b="1">
                <a:solidFill>
                  <a:schemeClr val="accent6"/>
                </a:solidFill>
              </a:rPr>
              <a:t>Analytics</a:t>
            </a:r>
          </a:p>
        </p:txBody>
      </p:sp>
      <p:sp>
        <p:nvSpPr>
          <p:cNvPr id="20" name="Google Shape;2072;p55">
            <a:extLst>
              <a:ext uri="{FF2B5EF4-FFF2-40B4-BE49-F238E27FC236}">
                <a16:creationId xmlns:a16="http://schemas.microsoft.com/office/drawing/2014/main" id="{AA8BC5D8-A17F-6293-6BA2-4D2B2C00CF55}"/>
              </a:ext>
            </a:extLst>
          </p:cNvPr>
          <p:cNvSpPr txBox="1">
            <a:spLocks/>
          </p:cNvSpPr>
          <p:nvPr/>
        </p:nvSpPr>
        <p:spPr>
          <a:xfrm>
            <a:off x="6754201" y="1667042"/>
            <a:ext cx="1601629" cy="1675961"/>
          </a:xfrm>
          <a:prstGeom prst="roundRect">
            <a:avLst/>
          </a:prstGeom>
          <a:noFill/>
          <a:ln w="28575">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a:solidFill>
                  <a:schemeClr val="accent6"/>
                </a:solidFill>
              </a:rPr>
              <a:t>Pitch</a:t>
            </a:r>
          </a:p>
          <a:p>
            <a:pPr marL="0" indent="0" algn="ctr">
              <a:buClr>
                <a:schemeClr val="dk1"/>
              </a:buClr>
              <a:buSzPts val="1100"/>
              <a:buFont typeface="Arial"/>
              <a:buNone/>
            </a:pPr>
            <a:r>
              <a:rPr lang="en-HK">
                <a:solidFill>
                  <a:schemeClr val="accent6"/>
                </a:solidFill>
              </a:rPr>
              <a:t>Tempo</a:t>
            </a:r>
          </a:p>
          <a:p>
            <a:pPr marL="0" indent="0" algn="ctr">
              <a:buClr>
                <a:schemeClr val="dk1"/>
              </a:buClr>
              <a:buSzPts val="1100"/>
              <a:buFont typeface="Arial"/>
              <a:buNone/>
            </a:pPr>
            <a:r>
              <a:rPr lang="en-HK">
                <a:solidFill>
                  <a:schemeClr val="accent6"/>
                </a:solidFill>
              </a:rPr>
              <a:t>Dynamics</a:t>
            </a:r>
          </a:p>
          <a:p>
            <a:pPr marL="0" indent="0" algn="ctr">
              <a:buClr>
                <a:schemeClr val="dk1"/>
              </a:buClr>
              <a:buSzPts val="1100"/>
              <a:buFont typeface="Arial"/>
              <a:buNone/>
            </a:pPr>
            <a:r>
              <a:rPr lang="en-HK">
                <a:solidFill>
                  <a:schemeClr val="accent6"/>
                </a:solidFill>
              </a:rPr>
              <a:t>Emotion</a:t>
            </a:r>
          </a:p>
          <a:p>
            <a:pPr marL="0" indent="0" algn="ctr">
              <a:buClr>
                <a:schemeClr val="dk1"/>
              </a:buClr>
              <a:buSzPts val="1100"/>
              <a:buFont typeface="Arial"/>
              <a:buNone/>
            </a:pPr>
            <a:r>
              <a:rPr lang="en-HK">
                <a:solidFill>
                  <a:schemeClr val="accent6"/>
                </a:solidFill>
              </a:rPr>
              <a:t>Style</a:t>
            </a:r>
          </a:p>
          <a:p>
            <a:pPr marL="0" indent="0" algn="ctr">
              <a:buClr>
                <a:schemeClr val="dk1"/>
              </a:buClr>
              <a:buSzPts val="1100"/>
              <a:buFont typeface="Arial"/>
              <a:buNone/>
            </a:pPr>
            <a:r>
              <a:rPr lang="en-HK">
                <a:solidFill>
                  <a:schemeClr val="accent6"/>
                </a:solidFill>
              </a:rPr>
              <a:t>…</a:t>
            </a:r>
          </a:p>
        </p:txBody>
      </p:sp>
      <p:sp>
        <p:nvSpPr>
          <p:cNvPr id="2" name="Arrow: Right 1">
            <a:extLst>
              <a:ext uri="{FF2B5EF4-FFF2-40B4-BE49-F238E27FC236}">
                <a16:creationId xmlns:a16="http://schemas.microsoft.com/office/drawing/2014/main" id="{0337FDAF-281B-9238-12FD-17C6AC154412}"/>
              </a:ext>
            </a:extLst>
          </p:cNvPr>
          <p:cNvSpPr/>
          <p:nvPr/>
        </p:nvSpPr>
        <p:spPr>
          <a:xfrm rot="1789464">
            <a:off x="2657427" y="2158870"/>
            <a:ext cx="900775" cy="224538"/>
          </a:xfrm>
          <a:prstGeom prst="rightArrow">
            <a:avLst>
              <a:gd name="adj1" fmla="val 36059"/>
              <a:gd name="adj2" fmla="val 101457"/>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 name="Arrow: Right 2">
            <a:extLst>
              <a:ext uri="{FF2B5EF4-FFF2-40B4-BE49-F238E27FC236}">
                <a16:creationId xmlns:a16="http://schemas.microsoft.com/office/drawing/2014/main" id="{306E23D8-7F58-7DAF-3F88-3C280E257A0A}"/>
              </a:ext>
            </a:extLst>
          </p:cNvPr>
          <p:cNvSpPr/>
          <p:nvPr/>
        </p:nvSpPr>
        <p:spPr>
          <a:xfrm rot="19810536" flipV="1">
            <a:off x="2611178" y="2925701"/>
            <a:ext cx="900775" cy="224538"/>
          </a:xfrm>
          <a:prstGeom prst="rightArrow">
            <a:avLst>
              <a:gd name="adj1" fmla="val 36059"/>
              <a:gd name="adj2" fmla="val 101457"/>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 name="Arrow: Right 3">
            <a:extLst>
              <a:ext uri="{FF2B5EF4-FFF2-40B4-BE49-F238E27FC236}">
                <a16:creationId xmlns:a16="http://schemas.microsoft.com/office/drawing/2014/main" id="{C11D3F56-07EC-A0DA-2E51-7E00D466D2DA}"/>
              </a:ext>
            </a:extLst>
          </p:cNvPr>
          <p:cNvSpPr/>
          <p:nvPr/>
        </p:nvSpPr>
        <p:spPr>
          <a:xfrm flipV="1">
            <a:off x="5556126" y="2459481"/>
            <a:ext cx="900775" cy="224538"/>
          </a:xfrm>
          <a:prstGeom prst="rightArrow">
            <a:avLst>
              <a:gd name="adj1" fmla="val 36059"/>
              <a:gd name="adj2" fmla="val 101457"/>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5" name="Picture 4" descr="A sheet of music with a scale&#10;&#10;Description automatically generated">
            <a:extLst>
              <a:ext uri="{FF2B5EF4-FFF2-40B4-BE49-F238E27FC236}">
                <a16:creationId xmlns:a16="http://schemas.microsoft.com/office/drawing/2014/main" id="{CD33C2C9-859D-6AC5-DF9F-19123B937AE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9834" y="1581045"/>
            <a:ext cx="1809777" cy="806879"/>
          </a:xfrm>
          <a:prstGeom prst="rect">
            <a:avLst/>
          </a:prstGeom>
        </p:spPr>
      </p:pic>
      <p:grpSp>
        <p:nvGrpSpPr>
          <p:cNvPr id="26" name="Group 25">
            <a:extLst>
              <a:ext uri="{FF2B5EF4-FFF2-40B4-BE49-F238E27FC236}">
                <a16:creationId xmlns:a16="http://schemas.microsoft.com/office/drawing/2014/main" id="{1AB555EB-B5E0-D2CB-304B-F3DAF02F5DAA}"/>
              </a:ext>
            </a:extLst>
          </p:cNvPr>
          <p:cNvGrpSpPr/>
          <p:nvPr/>
        </p:nvGrpSpPr>
        <p:grpSpPr>
          <a:xfrm>
            <a:off x="4013128" y="1419580"/>
            <a:ext cx="980081" cy="1589237"/>
            <a:chOff x="4110055" y="1405827"/>
            <a:chExt cx="980081" cy="1589237"/>
          </a:xfrm>
        </p:grpSpPr>
        <p:pic>
          <p:nvPicPr>
            <p:cNvPr id="16" name="Graphic 15" descr="Artificial Intelligence outline">
              <a:extLst>
                <a:ext uri="{FF2B5EF4-FFF2-40B4-BE49-F238E27FC236}">
                  <a16:creationId xmlns:a16="http://schemas.microsoft.com/office/drawing/2014/main" id="{3A0FFE55-4B31-66B6-C00E-CCA8EBD7F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0055" y="2014983"/>
              <a:ext cx="980081" cy="980081"/>
            </a:xfrm>
            <a:prstGeom prst="rect">
              <a:avLst/>
            </a:prstGeom>
          </p:spPr>
        </p:pic>
        <p:pic>
          <p:nvPicPr>
            <p:cNvPr id="25" name="Graphic 24" descr="Music notation outline">
              <a:extLst>
                <a:ext uri="{FF2B5EF4-FFF2-40B4-BE49-F238E27FC236}">
                  <a16:creationId xmlns:a16="http://schemas.microsoft.com/office/drawing/2014/main" id="{4C7DD1E4-1DB4-7597-9068-717BE925BC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8418" y="1405827"/>
              <a:ext cx="914400" cy="914400"/>
            </a:xfrm>
            <a:prstGeom prst="rect">
              <a:avLst/>
            </a:prstGeom>
          </p:spPr>
        </p:pic>
      </p:grpSp>
      <p:sp>
        <p:nvSpPr>
          <p:cNvPr id="8" name="TextBox 7">
            <a:extLst>
              <a:ext uri="{FF2B5EF4-FFF2-40B4-BE49-F238E27FC236}">
                <a16:creationId xmlns:a16="http://schemas.microsoft.com/office/drawing/2014/main" id="{9BE95003-FC20-DEEF-CBE1-3D6BF1A371AB}"/>
              </a:ext>
            </a:extLst>
          </p:cNvPr>
          <p:cNvSpPr txBox="1"/>
          <p:nvPr/>
        </p:nvSpPr>
        <p:spPr>
          <a:xfrm>
            <a:off x="0" y="4866501"/>
            <a:ext cx="6311590" cy="276999"/>
          </a:xfrm>
          <a:prstGeom prst="rect">
            <a:avLst/>
          </a:prstGeom>
          <a:noFill/>
        </p:spPr>
        <p:txBody>
          <a:bodyPr wrap="square" rtlCol="0">
            <a:spAutoFit/>
          </a:bodyPr>
          <a:lstStyle/>
          <a:p>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Introduction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Background | Data Collection | Solution | Result | Conclusion</a:t>
            </a:r>
          </a:p>
        </p:txBody>
      </p:sp>
    </p:spTree>
    <p:extLst>
      <p:ext uri="{BB962C8B-B14F-4D97-AF65-F5344CB8AC3E}">
        <p14:creationId xmlns:p14="http://schemas.microsoft.com/office/powerpoint/2010/main" val="30303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References</a:t>
            </a:r>
            <a:endParaRPr/>
          </a:p>
        </p:txBody>
      </p:sp>
      <p:pic>
        <p:nvPicPr>
          <p:cNvPr id="7" name="Picture 6">
            <a:extLst>
              <a:ext uri="{FF2B5EF4-FFF2-40B4-BE49-F238E27FC236}">
                <a16:creationId xmlns:a16="http://schemas.microsoft.com/office/drawing/2014/main" id="{439EC9DD-1062-4904-AE3E-1851D3FC8B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811" y="853110"/>
            <a:ext cx="3477838" cy="3101855"/>
          </a:xfrm>
          <a:prstGeom prst="rect">
            <a:avLst/>
          </a:prstGeom>
        </p:spPr>
      </p:pic>
      <p:pic>
        <p:nvPicPr>
          <p:cNvPr id="9" name="Picture 8">
            <a:extLst>
              <a:ext uri="{FF2B5EF4-FFF2-40B4-BE49-F238E27FC236}">
                <a16:creationId xmlns:a16="http://schemas.microsoft.com/office/drawing/2014/main" id="{BD378D9C-74C9-89AB-937F-722FFD2A7A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89121" y="1020750"/>
            <a:ext cx="4040156" cy="388184"/>
          </a:xfrm>
          <a:prstGeom prst="rect">
            <a:avLst/>
          </a:prstGeom>
        </p:spPr>
      </p:pic>
      <p:pic>
        <p:nvPicPr>
          <p:cNvPr id="11" name="Picture 10">
            <a:extLst>
              <a:ext uri="{FF2B5EF4-FFF2-40B4-BE49-F238E27FC236}">
                <a16:creationId xmlns:a16="http://schemas.microsoft.com/office/drawing/2014/main" id="{06B17596-3A67-DC64-0787-DD65DAA0977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89121" y="1408934"/>
            <a:ext cx="3970019" cy="3005503"/>
          </a:xfrm>
          <a:prstGeom prst="rect">
            <a:avLst/>
          </a:prstGeom>
        </p:spPr>
      </p:pic>
      <p:pic>
        <p:nvPicPr>
          <p:cNvPr id="12" name="Picture 11">
            <a:extLst>
              <a:ext uri="{FF2B5EF4-FFF2-40B4-BE49-F238E27FC236}">
                <a16:creationId xmlns:a16="http://schemas.microsoft.com/office/drawing/2014/main" id="{577842E5-1453-3217-3800-FD9C66B1095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4231" y="4074545"/>
            <a:ext cx="3477838" cy="710816"/>
          </a:xfrm>
          <a:prstGeom prst="rect">
            <a:avLst/>
          </a:prstGeom>
        </p:spPr>
      </p:pic>
      <p:sp>
        <p:nvSpPr>
          <p:cNvPr id="2" name="TextBox 1">
            <a:extLst>
              <a:ext uri="{FF2B5EF4-FFF2-40B4-BE49-F238E27FC236}">
                <a16:creationId xmlns:a16="http://schemas.microsoft.com/office/drawing/2014/main" id="{5F60063D-9C8C-C9F1-A208-50AC52F695D3}"/>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Result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Conclusion</a:t>
            </a:r>
          </a:p>
        </p:txBody>
      </p:sp>
    </p:spTree>
    <p:extLst>
      <p:ext uri="{BB962C8B-B14F-4D97-AF65-F5344CB8AC3E}">
        <p14:creationId xmlns:p14="http://schemas.microsoft.com/office/powerpoint/2010/main" val="21895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References</a:t>
            </a:r>
            <a:endParaRPr/>
          </a:p>
        </p:txBody>
      </p:sp>
      <p:pic>
        <p:nvPicPr>
          <p:cNvPr id="3" name="Picture 2">
            <a:extLst>
              <a:ext uri="{FF2B5EF4-FFF2-40B4-BE49-F238E27FC236}">
                <a16:creationId xmlns:a16="http://schemas.microsoft.com/office/drawing/2014/main" id="{3641F887-6081-4FA0-56F1-1BE707370D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576" y="1234110"/>
            <a:ext cx="3939178" cy="2431110"/>
          </a:xfrm>
          <a:prstGeom prst="rect">
            <a:avLst/>
          </a:prstGeom>
        </p:spPr>
      </p:pic>
      <p:pic>
        <p:nvPicPr>
          <p:cNvPr id="5" name="Picture 4">
            <a:extLst>
              <a:ext uri="{FF2B5EF4-FFF2-40B4-BE49-F238E27FC236}">
                <a16:creationId xmlns:a16="http://schemas.microsoft.com/office/drawing/2014/main" id="{F3412ABF-9890-6AEB-2988-465A65DC75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248" y="1234110"/>
            <a:ext cx="3891942" cy="2644470"/>
          </a:xfrm>
          <a:prstGeom prst="rect">
            <a:avLst/>
          </a:prstGeom>
        </p:spPr>
      </p:pic>
      <p:sp>
        <p:nvSpPr>
          <p:cNvPr id="2" name="TextBox 1">
            <a:extLst>
              <a:ext uri="{FF2B5EF4-FFF2-40B4-BE49-F238E27FC236}">
                <a16:creationId xmlns:a16="http://schemas.microsoft.com/office/drawing/2014/main" id="{4E04335D-98C1-1A90-A3C0-E5F3C6B5E8A0}"/>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Result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Conclusion</a:t>
            </a:r>
          </a:p>
        </p:txBody>
      </p:sp>
    </p:spTree>
    <p:extLst>
      <p:ext uri="{BB962C8B-B14F-4D97-AF65-F5344CB8AC3E}">
        <p14:creationId xmlns:p14="http://schemas.microsoft.com/office/powerpoint/2010/main" val="103628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2193750" y="1589813"/>
            <a:ext cx="4756500"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6"/>
                </a:solidFill>
              </a:rPr>
              <a:t>Thank You</a:t>
            </a:r>
          </a:p>
        </p:txBody>
      </p:sp>
    </p:spTree>
    <p:extLst>
      <p:ext uri="{BB962C8B-B14F-4D97-AF65-F5344CB8AC3E}">
        <p14:creationId xmlns:p14="http://schemas.microsoft.com/office/powerpoint/2010/main" val="7567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2193750" y="1589813"/>
            <a:ext cx="4756500"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6"/>
                </a:solidFill>
              </a:rPr>
              <a:t>Q &amp; A</a:t>
            </a:r>
          </a:p>
        </p:txBody>
      </p:sp>
    </p:spTree>
    <p:extLst>
      <p:ext uri="{BB962C8B-B14F-4D97-AF65-F5344CB8AC3E}">
        <p14:creationId xmlns:p14="http://schemas.microsoft.com/office/powerpoint/2010/main" val="109238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Interpolation </a:t>
            </a:r>
            <a:endParaRPr/>
          </a:p>
        </p:txBody>
      </p:sp>
      <p:sp>
        <p:nvSpPr>
          <p:cNvPr id="2" name="Google Shape;2072;p55">
            <a:extLst>
              <a:ext uri="{FF2B5EF4-FFF2-40B4-BE49-F238E27FC236}">
                <a16:creationId xmlns:a16="http://schemas.microsoft.com/office/drawing/2014/main" id="{9F5A1DCF-7F75-4E5D-7B2F-DDBA1D2ED457}"/>
              </a:ext>
            </a:extLst>
          </p:cNvPr>
          <p:cNvSpPr txBox="1">
            <a:spLocks/>
          </p:cNvSpPr>
          <p:nvPr/>
        </p:nvSpPr>
        <p:spPr>
          <a:xfrm>
            <a:off x="526606" y="1477950"/>
            <a:ext cx="8090788" cy="25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139700" indent="0">
              <a:buClr>
                <a:schemeClr val="dk1"/>
              </a:buClr>
              <a:buNone/>
            </a:pPr>
            <a:r>
              <a:rPr lang="en-GB" sz="1600"/>
              <a:t>In simple terms, interpolation helps to fill in the gaps between data points by estimating values for intermediate positions. </a:t>
            </a:r>
          </a:p>
          <a:p>
            <a:pPr marL="139700" indent="0">
              <a:buClr>
                <a:schemeClr val="dk1"/>
              </a:buClr>
              <a:buNone/>
            </a:pPr>
            <a:endParaRPr lang="en-GB" sz="1600"/>
          </a:p>
          <a:p>
            <a:pPr marL="139700" indent="0">
              <a:buClr>
                <a:schemeClr val="dk1"/>
              </a:buClr>
              <a:buNone/>
            </a:pPr>
            <a:r>
              <a:rPr lang="en-GB" sz="1600"/>
              <a:t>This is particularly useful when you have discrete data points and want to obtain values at positions that are not explicitly given in the data set.</a:t>
            </a:r>
          </a:p>
        </p:txBody>
      </p:sp>
    </p:spTree>
    <p:extLst>
      <p:ext uri="{BB962C8B-B14F-4D97-AF65-F5344CB8AC3E}">
        <p14:creationId xmlns:p14="http://schemas.microsoft.com/office/powerpoint/2010/main" val="3571024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Predominant Local Pulse</a:t>
            </a:r>
          </a:p>
        </p:txBody>
      </p:sp>
      <p:sp>
        <p:nvSpPr>
          <p:cNvPr id="4" name="Google Shape;2072;p55">
            <a:extLst>
              <a:ext uri="{FF2B5EF4-FFF2-40B4-BE49-F238E27FC236}">
                <a16:creationId xmlns:a16="http://schemas.microsoft.com/office/drawing/2014/main" id="{455CEAC0-E008-1B69-6A9F-E3F814528322}"/>
              </a:ext>
            </a:extLst>
          </p:cNvPr>
          <p:cNvSpPr txBox="1">
            <a:spLocks/>
          </p:cNvSpPr>
          <p:nvPr/>
        </p:nvSpPr>
        <p:spPr>
          <a:xfrm>
            <a:off x="409156" y="1020750"/>
            <a:ext cx="7915859" cy="2938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285750" indent="-285750">
              <a:buClr>
                <a:schemeClr val="dk1"/>
              </a:buClr>
              <a:buSzPts val="1100"/>
            </a:pPr>
            <a:endParaRPr lang="en-GB" sz="1600"/>
          </a:p>
          <a:p>
            <a:pPr marL="0" indent="0">
              <a:buClr>
                <a:schemeClr val="dk1"/>
              </a:buClr>
              <a:buSzPts val="1100"/>
              <a:buFont typeface="Arial"/>
              <a:buNone/>
            </a:pPr>
            <a:r>
              <a:rPr lang="en-GB" sz="1600"/>
              <a:t>Steps of computing PLP:</a:t>
            </a:r>
          </a:p>
          <a:p>
            <a:pPr marL="482600">
              <a:buClr>
                <a:schemeClr val="dk1"/>
              </a:buClr>
              <a:buFont typeface="+mj-lt"/>
              <a:buAutoNum type="arabicPeriod"/>
            </a:pPr>
            <a:r>
              <a:rPr lang="en-GB" sz="1600"/>
              <a:t>Compute a Fourier </a:t>
            </a:r>
            <a:r>
              <a:rPr lang="en-GB" sz="1600" err="1"/>
              <a:t>tempogram</a:t>
            </a:r>
            <a:r>
              <a:rPr lang="en-GB" sz="1600"/>
              <a:t> from the complex Fourier coefficient of signal.</a:t>
            </a:r>
          </a:p>
          <a:p>
            <a:pPr marL="482600">
              <a:buClr>
                <a:schemeClr val="dk1"/>
              </a:buClr>
              <a:buFont typeface="+mj-lt"/>
              <a:buAutoNum type="arabicPeriod"/>
            </a:pPr>
            <a:r>
              <a:rPr lang="en-GB" sz="1600"/>
              <a:t>By obtaining the phase information, we can define an optimal windowed sinusoid for the signal.</a:t>
            </a:r>
          </a:p>
          <a:p>
            <a:pPr marL="482600">
              <a:buClr>
                <a:schemeClr val="dk1"/>
              </a:buClr>
              <a:buFont typeface="+mj-lt"/>
              <a:buAutoNum type="arabicPeriod"/>
            </a:pPr>
            <a:r>
              <a:rPr lang="en-GB" sz="1600"/>
              <a:t>With the application of the overlap-add technique, we can compute the PLP function and detect the peaks of the function to obtain the beat of audio.</a:t>
            </a:r>
          </a:p>
        </p:txBody>
      </p:sp>
    </p:spTree>
    <p:extLst>
      <p:ext uri="{BB962C8B-B14F-4D97-AF65-F5344CB8AC3E}">
        <p14:creationId xmlns:p14="http://schemas.microsoft.com/office/powerpoint/2010/main" val="38626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MIDI Data</a:t>
            </a:r>
          </a:p>
        </p:txBody>
      </p:sp>
      <p:sp>
        <p:nvSpPr>
          <p:cNvPr id="2" name="Google Shape;2072;p55">
            <a:extLst>
              <a:ext uri="{FF2B5EF4-FFF2-40B4-BE49-F238E27FC236}">
                <a16:creationId xmlns:a16="http://schemas.microsoft.com/office/drawing/2014/main" id="{5A11AFFD-5D10-385F-E3A7-D2D4030B1E3B}"/>
              </a:ext>
            </a:extLst>
          </p:cNvPr>
          <p:cNvSpPr txBox="1">
            <a:spLocks/>
          </p:cNvSpPr>
          <p:nvPr/>
        </p:nvSpPr>
        <p:spPr>
          <a:xfrm>
            <a:off x="409156" y="1020750"/>
            <a:ext cx="7915859" cy="2938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None/>
            </a:pPr>
            <a:r>
              <a:rPr lang="en-GB" sz="1600"/>
              <a:t>The basic message of MIDI data consists of “Note On/Off”, “Velocity”, and “Note Number”. </a:t>
            </a:r>
          </a:p>
          <a:p>
            <a:pPr marL="0" indent="0">
              <a:buClr>
                <a:schemeClr val="dk1"/>
              </a:buClr>
              <a:buSzPts val="1100"/>
              <a:buNone/>
            </a:pPr>
            <a:endParaRPr lang="en-GB" sz="1600"/>
          </a:p>
          <a:p>
            <a:pPr marL="0" indent="0">
              <a:buClr>
                <a:schemeClr val="dk1"/>
              </a:buClr>
              <a:buSzPts val="1100"/>
              <a:buNone/>
            </a:pPr>
            <a:r>
              <a:rPr lang="en-GB" sz="1600"/>
              <a:t>“Note On” denotes the starting point of a note playing</a:t>
            </a:r>
          </a:p>
          <a:p>
            <a:pPr marL="0" indent="0">
              <a:buClr>
                <a:schemeClr val="dk1"/>
              </a:buClr>
              <a:buSzPts val="1100"/>
              <a:buNone/>
            </a:pPr>
            <a:endParaRPr lang="en-GB" sz="1600"/>
          </a:p>
          <a:p>
            <a:pPr marL="0" indent="0">
              <a:buClr>
                <a:schemeClr val="dk1"/>
              </a:buClr>
              <a:buSzPts val="1100"/>
              <a:buNone/>
            </a:pPr>
            <a:r>
              <a:rPr lang="en-GB" sz="1600"/>
              <a:t>“Note Off” is the ending point of a note playing </a:t>
            </a:r>
          </a:p>
          <a:p>
            <a:pPr marL="0" indent="0">
              <a:buClr>
                <a:schemeClr val="dk1"/>
              </a:buClr>
              <a:buSzPts val="1100"/>
              <a:buNone/>
            </a:pPr>
            <a:endParaRPr lang="en-GB" sz="1600"/>
          </a:p>
          <a:p>
            <a:pPr marL="0" indent="0">
              <a:buClr>
                <a:schemeClr val="dk1"/>
              </a:buClr>
              <a:buSzPts val="1100"/>
              <a:buNone/>
            </a:pPr>
            <a:r>
              <a:rPr lang="en-GB" sz="1600"/>
              <a:t>“Velocity” refers to how fast is the key being pressed </a:t>
            </a:r>
            <a:r>
              <a:rPr lang="en-GB" sz="1600">
                <a:sym typeface="Wingdings" pitchFamily="2" charset="2"/>
              </a:rPr>
              <a:t> Dynamics</a:t>
            </a:r>
            <a:endParaRPr lang="en-GB" sz="1600"/>
          </a:p>
        </p:txBody>
      </p:sp>
    </p:spTree>
    <p:extLst>
      <p:ext uri="{BB962C8B-B14F-4D97-AF65-F5344CB8AC3E}">
        <p14:creationId xmlns:p14="http://schemas.microsoft.com/office/powerpoint/2010/main" val="383239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Note Alignment</a:t>
            </a:r>
          </a:p>
        </p:txBody>
      </p:sp>
      <p:sp>
        <p:nvSpPr>
          <p:cNvPr id="2" name="Google Shape;2072;p55">
            <a:extLst>
              <a:ext uri="{FF2B5EF4-FFF2-40B4-BE49-F238E27FC236}">
                <a16:creationId xmlns:a16="http://schemas.microsoft.com/office/drawing/2014/main" id="{52B5EB2A-F341-A876-29A8-692F2758974B}"/>
              </a:ext>
            </a:extLst>
          </p:cNvPr>
          <p:cNvSpPr txBox="1">
            <a:spLocks/>
          </p:cNvSpPr>
          <p:nvPr/>
        </p:nvSpPr>
        <p:spPr>
          <a:xfrm>
            <a:off x="409156" y="1020750"/>
            <a:ext cx="7915859" cy="2938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None/>
            </a:pPr>
            <a:r>
              <a:rPr lang="en-GB" sz="1600"/>
              <a:t>After obtaining the raw pitch information, we only have the information of which note is presented in which time frame of the audio but not the exact piano key pressing time of the notes</a:t>
            </a:r>
          </a:p>
          <a:p>
            <a:pPr marL="0" indent="0">
              <a:buClr>
                <a:schemeClr val="dk1"/>
              </a:buClr>
              <a:buSzPts val="1100"/>
              <a:buNone/>
            </a:pPr>
            <a:endParaRPr lang="en-GB" sz="1600"/>
          </a:p>
          <a:p>
            <a:pPr marL="0" indent="0">
              <a:buClr>
                <a:schemeClr val="dk1"/>
              </a:buClr>
              <a:buSzPts val="1100"/>
              <a:buNone/>
            </a:pPr>
            <a:r>
              <a:rPr lang="en-GB" sz="1600"/>
              <a:t>As we have not implemented key pressing detection from visual data yet, we map onsets of the audio with the detected note by time stamps and position of time frames appended in pitch detection. </a:t>
            </a:r>
          </a:p>
        </p:txBody>
      </p:sp>
    </p:spTree>
    <p:extLst>
      <p:ext uri="{BB962C8B-B14F-4D97-AF65-F5344CB8AC3E}">
        <p14:creationId xmlns:p14="http://schemas.microsoft.com/office/powerpoint/2010/main" val="6710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Pitch Detection - Visualization</a:t>
            </a:r>
            <a:endParaRPr/>
          </a:p>
        </p:txBody>
      </p:sp>
      <p:sp>
        <p:nvSpPr>
          <p:cNvPr id="8" name="Google Shape;2072;p55">
            <a:extLst>
              <a:ext uri="{FF2B5EF4-FFF2-40B4-BE49-F238E27FC236}">
                <a16:creationId xmlns:a16="http://schemas.microsoft.com/office/drawing/2014/main" id="{0F23E1C4-1B67-92F0-17C3-09C173C80163}"/>
              </a:ext>
            </a:extLst>
          </p:cNvPr>
          <p:cNvSpPr txBox="1">
            <a:spLocks/>
          </p:cNvSpPr>
          <p:nvPr/>
        </p:nvSpPr>
        <p:spPr>
          <a:xfrm>
            <a:off x="-352807" y="4001700"/>
            <a:ext cx="3971888"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None/>
            </a:pPr>
            <a:r>
              <a:rPr lang="en-GB" sz="1200"/>
              <a:t>Score of </a:t>
            </a:r>
            <a:r>
              <a:rPr lang="en-GB" sz="120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Für Elise</a:t>
            </a:r>
            <a:endParaRPr lang="en-GB" sz="1200">
              <a:solidFill>
                <a:schemeClr val="dk1"/>
              </a:solidFill>
              <a:latin typeface="Roboto"/>
              <a:ea typeface="Roboto"/>
              <a:cs typeface="Roboto"/>
              <a:sym typeface="Roboto"/>
            </a:endParaRPr>
          </a:p>
          <a:p>
            <a:pPr marL="0" indent="0" algn="ctr">
              <a:buClr>
                <a:schemeClr val="dk1"/>
              </a:buClr>
              <a:buSzPts val="1100"/>
              <a:buFont typeface="Arial"/>
              <a:buNone/>
            </a:pPr>
            <a:endParaRPr lang="en-GB" sz="1200"/>
          </a:p>
        </p:txBody>
      </p:sp>
      <p:sp>
        <p:nvSpPr>
          <p:cNvPr id="10" name="TextBox 9">
            <a:extLst>
              <a:ext uri="{FF2B5EF4-FFF2-40B4-BE49-F238E27FC236}">
                <a16:creationId xmlns:a16="http://schemas.microsoft.com/office/drawing/2014/main" id="{804CA3AF-325C-B196-F5CE-C9C9A8A55DA0}"/>
              </a:ext>
            </a:extLst>
          </p:cNvPr>
          <p:cNvSpPr txBox="1"/>
          <p:nvPr/>
        </p:nvSpPr>
        <p:spPr>
          <a:xfrm>
            <a:off x="3680442" y="4349260"/>
            <a:ext cx="4750308" cy="307777"/>
          </a:xfrm>
          <a:prstGeom prst="rect">
            <a:avLst/>
          </a:prstGeom>
          <a:noFill/>
        </p:spPr>
        <p:txBody>
          <a:bodyPr wrap="square">
            <a:spAutoFit/>
          </a:bodyPr>
          <a:lstStyle/>
          <a:p>
            <a:pPr marL="0" indent="0" algn="ctr">
              <a:buClr>
                <a:schemeClr val="dk1"/>
              </a:buClr>
              <a:buSzPts val="1100"/>
              <a:buFont typeface="Arial"/>
              <a:buNone/>
            </a:pPr>
            <a:r>
              <a:rPr lang="en-GB" sz="1400"/>
              <a:t>Detected notes of Venue 3 </a:t>
            </a:r>
          </a:p>
        </p:txBody>
      </p:sp>
      <p:sp>
        <p:nvSpPr>
          <p:cNvPr id="13" name="TextBox 12">
            <a:extLst>
              <a:ext uri="{FF2B5EF4-FFF2-40B4-BE49-F238E27FC236}">
                <a16:creationId xmlns:a16="http://schemas.microsoft.com/office/drawing/2014/main" id="{F9F49DE8-B2FF-1C64-88F1-CE6193812C38}"/>
              </a:ext>
            </a:extLst>
          </p:cNvPr>
          <p:cNvSpPr txBox="1"/>
          <p:nvPr/>
        </p:nvSpPr>
        <p:spPr>
          <a:xfrm>
            <a:off x="3619081" y="2490489"/>
            <a:ext cx="4750308" cy="307777"/>
          </a:xfrm>
          <a:prstGeom prst="rect">
            <a:avLst/>
          </a:prstGeom>
          <a:noFill/>
        </p:spPr>
        <p:txBody>
          <a:bodyPr wrap="square">
            <a:spAutoFit/>
          </a:bodyPr>
          <a:lstStyle/>
          <a:p>
            <a:pPr marL="0" indent="0" algn="ctr">
              <a:buClr>
                <a:schemeClr val="dk1"/>
              </a:buClr>
              <a:buSzPts val="1100"/>
              <a:buFont typeface="Arial"/>
              <a:buNone/>
            </a:pPr>
            <a:r>
              <a:rPr lang="en-GB" sz="1400"/>
              <a:t>Detected notes of Venue 1 </a:t>
            </a:r>
          </a:p>
        </p:txBody>
      </p:sp>
      <p:pic>
        <p:nvPicPr>
          <p:cNvPr id="4" name="Picture 3" descr="A sheet music with notes&#10;&#10;Description automatically generated">
            <a:extLst>
              <a:ext uri="{FF2B5EF4-FFF2-40B4-BE49-F238E27FC236}">
                <a16:creationId xmlns:a16="http://schemas.microsoft.com/office/drawing/2014/main" id="{D9CB0CAF-40DC-431D-05D7-283D7B3F3B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120" y="1657625"/>
            <a:ext cx="3194115" cy="1848846"/>
          </a:xfrm>
          <a:prstGeom prst="rect">
            <a:avLst/>
          </a:prstGeom>
        </p:spPr>
      </p:pic>
      <p:pic>
        <p:nvPicPr>
          <p:cNvPr id="9" name="Picture 8" descr="A sheet music with music notes&#10;&#10;Description automatically generated">
            <a:extLst>
              <a:ext uri="{FF2B5EF4-FFF2-40B4-BE49-F238E27FC236}">
                <a16:creationId xmlns:a16="http://schemas.microsoft.com/office/drawing/2014/main" id="{A8A9DAF2-EBD1-30A5-4ED1-B926F221DD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3834" y="971429"/>
            <a:ext cx="4053795" cy="1600321"/>
          </a:xfrm>
          <a:prstGeom prst="rect">
            <a:avLst/>
          </a:prstGeom>
        </p:spPr>
      </p:pic>
      <p:pic>
        <p:nvPicPr>
          <p:cNvPr id="16" name="Picture 15" descr="A sheet music with black and white notes&#10;&#10;Description automatically generated">
            <a:extLst>
              <a:ext uri="{FF2B5EF4-FFF2-40B4-BE49-F238E27FC236}">
                <a16:creationId xmlns:a16="http://schemas.microsoft.com/office/drawing/2014/main" id="{016FC813-6BAA-5B89-6156-3EE21D8B77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8402" y="2842276"/>
            <a:ext cx="3624657" cy="1425723"/>
          </a:xfrm>
          <a:prstGeom prst="rect">
            <a:avLst/>
          </a:prstGeom>
        </p:spPr>
      </p:pic>
      <p:sp>
        <p:nvSpPr>
          <p:cNvPr id="2" name="TextBox 1">
            <a:extLst>
              <a:ext uri="{FF2B5EF4-FFF2-40B4-BE49-F238E27FC236}">
                <a16:creationId xmlns:a16="http://schemas.microsoft.com/office/drawing/2014/main" id="{25C06389-538A-2383-B2DF-73A2BFCF21BF}"/>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Result</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Conclusion</a:t>
            </a:r>
          </a:p>
        </p:txBody>
      </p:sp>
    </p:spTree>
    <p:extLst>
      <p:ext uri="{BB962C8B-B14F-4D97-AF65-F5344CB8AC3E}">
        <p14:creationId xmlns:p14="http://schemas.microsoft.com/office/powerpoint/2010/main" val="371360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Fur Elise Result</a:t>
            </a:r>
            <a:endParaRPr/>
          </a:p>
        </p:txBody>
      </p:sp>
      <p:pic>
        <p:nvPicPr>
          <p:cNvPr id="5" name="elise_demo.wav">
            <a:hlinkClick r:id="" action="ppaction://media"/>
            <a:extLst>
              <a:ext uri="{FF2B5EF4-FFF2-40B4-BE49-F238E27FC236}">
                <a16:creationId xmlns:a16="http://schemas.microsoft.com/office/drawing/2014/main" id="{B815B35F-97E7-FC42-564F-324E369F05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24757" y="1020756"/>
            <a:ext cx="1094486" cy="1094486"/>
          </a:xfrm>
          <a:prstGeom prst="rect">
            <a:avLst/>
          </a:prstGeom>
        </p:spPr>
      </p:pic>
      <p:pic>
        <p:nvPicPr>
          <p:cNvPr id="6" name="Picture 5" descr="A sheet music with music notes&#10;&#10;Description automatically generated">
            <a:extLst>
              <a:ext uri="{FF2B5EF4-FFF2-40B4-BE49-F238E27FC236}">
                <a16:creationId xmlns:a16="http://schemas.microsoft.com/office/drawing/2014/main" id="{42F478C0-FDE5-20B1-2807-A3518D16885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77835" y="2322576"/>
            <a:ext cx="5588330" cy="2206111"/>
          </a:xfrm>
          <a:prstGeom prst="rect">
            <a:avLst/>
          </a:prstGeom>
        </p:spPr>
      </p:pic>
    </p:spTree>
    <p:extLst>
      <p:ext uri="{BB962C8B-B14F-4D97-AF65-F5344CB8AC3E}">
        <p14:creationId xmlns:p14="http://schemas.microsoft.com/office/powerpoint/2010/main" val="419835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1"/>
          <p:cNvSpPr txBox="1">
            <a:spLocks noGrp="1"/>
          </p:cNvSpPr>
          <p:nvPr>
            <p:ph type="title"/>
          </p:nvPr>
        </p:nvSpPr>
        <p:spPr>
          <a:xfrm>
            <a:off x="2193750" y="1388922"/>
            <a:ext cx="4756500" cy="13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6"/>
                </a:solidFill>
              </a:rPr>
              <a:t>2 </a:t>
            </a:r>
            <a:br>
              <a:rPr lang="en-GB">
                <a:solidFill>
                  <a:schemeClr val="accent6"/>
                </a:solidFill>
              </a:rPr>
            </a:br>
            <a:r>
              <a:rPr lang="en-GB">
                <a:solidFill>
                  <a:schemeClr val="accent6"/>
                </a:solidFill>
              </a:rPr>
              <a:t>Background</a:t>
            </a:r>
          </a:p>
        </p:txBody>
      </p:sp>
    </p:spTree>
    <p:extLst>
      <p:ext uri="{BB962C8B-B14F-4D97-AF65-F5344CB8AC3E}">
        <p14:creationId xmlns:p14="http://schemas.microsoft.com/office/powerpoint/2010/main" val="287434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563700" y="1352065"/>
            <a:ext cx="4008300" cy="24393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a:solidFill>
                  <a:schemeClr val="accent6"/>
                </a:solidFill>
              </a:rPr>
              <a:t>Piano Key Detection</a:t>
            </a:r>
            <a:endParaRPr lang="en-GB" sz="4800">
              <a:solidFill>
                <a:schemeClr val="accent6"/>
              </a:solidFill>
            </a:endParaRPr>
          </a:p>
        </p:txBody>
      </p:sp>
    </p:spTree>
    <p:extLst>
      <p:ext uri="{BB962C8B-B14F-4D97-AF65-F5344CB8AC3E}">
        <p14:creationId xmlns:p14="http://schemas.microsoft.com/office/powerpoint/2010/main" val="425744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Piano Key-Finger Mapping – Venue 1</a:t>
            </a:r>
            <a:endParaRPr/>
          </a:p>
        </p:txBody>
      </p:sp>
      <p:sp>
        <p:nvSpPr>
          <p:cNvPr id="5" name="Google Shape;2072;p55">
            <a:extLst>
              <a:ext uri="{FF2B5EF4-FFF2-40B4-BE49-F238E27FC236}">
                <a16:creationId xmlns:a16="http://schemas.microsoft.com/office/drawing/2014/main" id="{6C7CCF43-2F36-BA21-BF6B-42BD0C5EAFFB}"/>
              </a:ext>
            </a:extLst>
          </p:cNvPr>
          <p:cNvSpPr txBox="1">
            <a:spLocks/>
          </p:cNvSpPr>
          <p:nvPr/>
        </p:nvSpPr>
        <p:spPr>
          <a:xfrm>
            <a:off x="3366781" y="2360556"/>
            <a:ext cx="2410437" cy="367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Segmentated Keyboard</a:t>
            </a:r>
          </a:p>
        </p:txBody>
      </p:sp>
      <p:pic>
        <p:nvPicPr>
          <p:cNvPr id="2" name="Picture 1" descr="A close up of a piano&#10;&#10;Description automatically generated">
            <a:extLst>
              <a:ext uri="{FF2B5EF4-FFF2-40B4-BE49-F238E27FC236}">
                <a16:creationId xmlns:a16="http://schemas.microsoft.com/office/drawing/2014/main" id="{A59ABFFE-1EFA-1304-8A89-E26CE4ACB4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250" y="2955706"/>
            <a:ext cx="7717500" cy="1394777"/>
          </a:xfrm>
          <a:prstGeom prst="rect">
            <a:avLst/>
          </a:prstGeom>
        </p:spPr>
      </p:pic>
      <p:pic>
        <p:nvPicPr>
          <p:cNvPr id="3" name="Picture 2" descr="A close up of a piano&#10;&#10;Description automatically generated">
            <a:extLst>
              <a:ext uri="{FF2B5EF4-FFF2-40B4-BE49-F238E27FC236}">
                <a16:creationId xmlns:a16="http://schemas.microsoft.com/office/drawing/2014/main" id="{6F235793-CEC5-9BB3-B8A6-008E023325AB}"/>
              </a:ext>
            </a:extLst>
          </p:cNvPr>
          <p:cNvPicPr>
            <a:picLocks noChangeAspect="1"/>
          </p:cNvPicPr>
          <p:nvPr/>
        </p:nvPicPr>
        <p:blipFill>
          <a:blip r:embed="rId4"/>
          <a:stretch>
            <a:fillRect/>
          </a:stretch>
        </p:blipFill>
        <p:spPr>
          <a:xfrm>
            <a:off x="713250" y="1177305"/>
            <a:ext cx="7717500" cy="1237895"/>
          </a:xfrm>
          <a:prstGeom prst="rect">
            <a:avLst/>
          </a:prstGeom>
        </p:spPr>
      </p:pic>
      <p:sp>
        <p:nvSpPr>
          <p:cNvPr id="6" name="Google Shape;2072;p55">
            <a:extLst>
              <a:ext uri="{FF2B5EF4-FFF2-40B4-BE49-F238E27FC236}">
                <a16:creationId xmlns:a16="http://schemas.microsoft.com/office/drawing/2014/main" id="{E79CB48C-8B03-E55E-548C-8D44B360833C}"/>
              </a:ext>
            </a:extLst>
          </p:cNvPr>
          <p:cNvSpPr txBox="1">
            <a:spLocks/>
          </p:cNvSpPr>
          <p:nvPr/>
        </p:nvSpPr>
        <p:spPr>
          <a:xfrm>
            <a:off x="2537143" y="4313983"/>
            <a:ext cx="4069711" cy="367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Detected Piano Keys (66/66, 100% Accuracy)</a:t>
            </a:r>
          </a:p>
        </p:txBody>
      </p:sp>
    </p:spTree>
    <p:extLst>
      <p:ext uri="{BB962C8B-B14F-4D97-AF65-F5344CB8AC3E}">
        <p14:creationId xmlns:p14="http://schemas.microsoft.com/office/powerpoint/2010/main" val="417145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Piano Key-Finger Mapping – Venue 2</a:t>
            </a:r>
            <a:endParaRPr/>
          </a:p>
        </p:txBody>
      </p:sp>
      <p:sp>
        <p:nvSpPr>
          <p:cNvPr id="5" name="Google Shape;2072;p55">
            <a:extLst>
              <a:ext uri="{FF2B5EF4-FFF2-40B4-BE49-F238E27FC236}">
                <a16:creationId xmlns:a16="http://schemas.microsoft.com/office/drawing/2014/main" id="{6C7CCF43-2F36-BA21-BF6B-42BD0C5EAFFB}"/>
              </a:ext>
            </a:extLst>
          </p:cNvPr>
          <p:cNvSpPr txBox="1">
            <a:spLocks/>
          </p:cNvSpPr>
          <p:nvPr/>
        </p:nvSpPr>
        <p:spPr>
          <a:xfrm>
            <a:off x="3366781" y="2360556"/>
            <a:ext cx="2410437" cy="367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Segmentated Keyboard</a:t>
            </a:r>
          </a:p>
        </p:txBody>
      </p:sp>
      <p:sp>
        <p:nvSpPr>
          <p:cNvPr id="6" name="Google Shape;2072;p55">
            <a:extLst>
              <a:ext uri="{FF2B5EF4-FFF2-40B4-BE49-F238E27FC236}">
                <a16:creationId xmlns:a16="http://schemas.microsoft.com/office/drawing/2014/main" id="{E79CB48C-8B03-E55E-548C-8D44B360833C}"/>
              </a:ext>
            </a:extLst>
          </p:cNvPr>
          <p:cNvSpPr txBox="1">
            <a:spLocks/>
          </p:cNvSpPr>
          <p:nvPr/>
        </p:nvSpPr>
        <p:spPr>
          <a:xfrm>
            <a:off x="2894969" y="4327699"/>
            <a:ext cx="3354059" cy="367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Detected Piano Keys (85/88, 96.6%)</a:t>
            </a:r>
          </a:p>
        </p:txBody>
      </p:sp>
      <p:pic>
        <p:nvPicPr>
          <p:cNvPr id="4" name="Picture 3" descr="A close up of a piano&#10;&#10;Description automatically generated">
            <a:extLst>
              <a:ext uri="{FF2B5EF4-FFF2-40B4-BE49-F238E27FC236}">
                <a16:creationId xmlns:a16="http://schemas.microsoft.com/office/drawing/2014/main" id="{7912089B-CAA8-0F59-94D0-D7C9FF5626A4}"/>
              </a:ext>
            </a:extLst>
          </p:cNvPr>
          <p:cNvPicPr>
            <a:picLocks noChangeAspect="1"/>
          </p:cNvPicPr>
          <p:nvPr/>
        </p:nvPicPr>
        <p:blipFill>
          <a:blip r:embed="rId3"/>
          <a:stretch>
            <a:fillRect/>
          </a:stretch>
        </p:blipFill>
        <p:spPr>
          <a:xfrm>
            <a:off x="262890" y="1232584"/>
            <a:ext cx="8618220" cy="1111132"/>
          </a:xfrm>
          <a:prstGeom prst="rect">
            <a:avLst/>
          </a:prstGeom>
        </p:spPr>
      </p:pic>
      <p:pic>
        <p:nvPicPr>
          <p:cNvPr id="7" name="Picture 6" descr="A keyboard with numbers and keys&#10;&#10;Description automatically generated">
            <a:extLst>
              <a:ext uri="{FF2B5EF4-FFF2-40B4-BE49-F238E27FC236}">
                <a16:creationId xmlns:a16="http://schemas.microsoft.com/office/drawing/2014/main" id="{77FBDA07-2254-B1CD-2BD0-31DBFD8CA216}"/>
              </a:ext>
            </a:extLst>
          </p:cNvPr>
          <p:cNvPicPr>
            <a:picLocks noChangeAspect="1"/>
          </p:cNvPicPr>
          <p:nvPr/>
        </p:nvPicPr>
        <p:blipFill>
          <a:blip r:embed="rId4"/>
          <a:stretch>
            <a:fillRect/>
          </a:stretch>
        </p:blipFill>
        <p:spPr>
          <a:xfrm>
            <a:off x="262890" y="2948278"/>
            <a:ext cx="8618220" cy="1379421"/>
          </a:xfrm>
          <a:prstGeom prst="rect">
            <a:avLst/>
          </a:prstGeom>
        </p:spPr>
      </p:pic>
    </p:spTree>
    <p:extLst>
      <p:ext uri="{BB962C8B-B14F-4D97-AF65-F5344CB8AC3E}">
        <p14:creationId xmlns:p14="http://schemas.microsoft.com/office/powerpoint/2010/main" val="16380402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Piano Key-Finger Mapping – Venue 3</a:t>
            </a:r>
            <a:endParaRPr/>
          </a:p>
        </p:txBody>
      </p:sp>
      <p:sp>
        <p:nvSpPr>
          <p:cNvPr id="5" name="Google Shape;2072;p55">
            <a:extLst>
              <a:ext uri="{FF2B5EF4-FFF2-40B4-BE49-F238E27FC236}">
                <a16:creationId xmlns:a16="http://schemas.microsoft.com/office/drawing/2014/main" id="{6C7CCF43-2F36-BA21-BF6B-42BD0C5EAFFB}"/>
              </a:ext>
            </a:extLst>
          </p:cNvPr>
          <p:cNvSpPr txBox="1">
            <a:spLocks/>
          </p:cNvSpPr>
          <p:nvPr/>
        </p:nvSpPr>
        <p:spPr>
          <a:xfrm>
            <a:off x="3366781" y="2450007"/>
            <a:ext cx="2410437" cy="367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Keyboard</a:t>
            </a:r>
          </a:p>
        </p:txBody>
      </p:sp>
      <p:sp>
        <p:nvSpPr>
          <p:cNvPr id="6" name="Google Shape;2072;p55">
            <a:extLst>
              <a:ext uri="{FF2B5EF4-FFF2-40B4-BE49-F238E27FC236}">
                <a16:creationId xmlns:a16="http://schemas.microsoft.com/office/drawing/2014/main" id="{E79CB48C-8B03-E55E-548C-8D44B360833C}"/>
              </a:ext>
            </a:extLst>
          </p:cNvPr>
          <p:cNvSpPr txBox="1">
            <a:spLocks/>
          </p:cNvSpPr>
          <p:nvPr/>
        </p:nvSpPr>
        <p:spPr>
          <a:xfrm>
            <a:off x="2894968" y="4285990"/>
            <a:ext cx="3354059" cy="367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Detected Piano Keys (49/50, 98%)</a:t>
            </a:r>
          </a:p>
        </p:txBody>
      </p:sp>
      <p:pic>
        <p:nvPicPr>
          <p:cNvPr id="3" name="Picture 2" descr="A piano keyboard with orange and blue keys&#10;&#10;Description automatically generated">
            <a:extLst>
              <a:ext uri="{FF2B5EF4-FFF2-40B4-BE49-F238E27FC236}">
                <a16:creationId xmlns:a16="http://schemas.microsoft.com/office/drawing/2014/main" id="{E26CE2FC-A90E-013C-9A4F-B8E31B3F34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22505" y="3018761"/>
            <a:ext cx="5498984" cy="1267229"/>
          </a:xfrm>
          <a:prstGeom prst="rect">
            <a:avLst/>
          </a:prstGeom>
        </p:spPr>
      </p:pic>
      <p:pic>
        <p:nvPicPr>
          <p:cNvPr id="9" name="Picture 8" descr="A piano keyboard with buttons and buttons&#10;&#10;Description automatically generated">
            <a:extLst>
              <a:ext uri="{FF2B5EF4-FFF2-40B4-BE49-F238E27FC236}">
                <a16:creationId xmlns:a16="http://schemas.microsoft.com/office/drawing/2014/main" id="{F644885D-31C8-BF1F-99A3-4BCCAB97EF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60973" y="1131798"/>
            <a:ext cx="4222048" cy="1379054"/>
          </a:xfrm>
          <a:prstGeom prst="rect">
            <a:avLst/>
          </a:prstGeom>
        </p:spPr>
      </p:pic>
    </p:spTree>
    <p:extLst>
      <p:ext uri="{BB962C8B-B14F-4D97-AF65-F5344CB8AC3E}">
        <p14:creationId xmlns:p14="http://schemas.microsoft.com/office/powerpoint/2010/main" val="20606207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Piano Segmentation - Improvements</a:t>
            </a:r>
            <a:endParaRPr/>
          </a:p>
        </p:txBody>
      </p:sp>
      <p:sp>
        <p:nvSpPr>
          <p:cNvPr id="2072" name="Google Shape;2072;p55"/>
          <p:cNvSpPr txBox="1">
            <a:spLocks noGrp="1"/>
          </p:cNvSpPr>
          <p:nvPr>
            <p:ph type="subTitle" idx="1"/>
          </p:nvPr>
        </p:nvSpPr>
        <p:spPr>
          <a:xfrm>
            <a:off x="852619" y="1063666"/>
            <a:ext cx="3205716" cy="428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HK" b="1"/>
              <a:t>Failed at Similar Background Color</a:t>
            </a:r>
          </a:p>
        </p:txBody>
      </p:sp>
      <p:sp>
        <p:nvSpPr>
          <p:cNvPr id="7" name="Google Shape;2072;p55">
            <a:extLst>
              <a:ext uri="{FF2B5EF4-FFF2-40B4-BE49-F238E27FC236}">
                <a16:creationId xmlns:a16="http://schemas.microsoft.com/office/drawing/2014/main" id="{FDF593BA-1014-D74B-5DA8-29E9F3E4CE4E}"/>
              </a:ext>
            </a:extLst>
          </p:cNvPr>
          <p:cNvSpPr txBox="1">
            <a:spLocks/>
          </p:cNvSpPr>
          <p:nvPr/>
        </p:nvSpPr>
        <p:spPr>
          <a:xfrm>
            <a:off x="5195693" y="1061018"/>
            <a:ext cx="2552261" cy="42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b="1"/>
              <a:t>Horizontally Tilted Camera</a:t>
            </a:r>
          </a:p>
        </p:txBody>
      </p:sp>
      <p:sp>
        <p:nvSpPr>
          <p:cNvPr id="27" name="Google Shape;2072;p55">
            <a:extLst>
              <a:ext uri="{FF2B5EF4-FFF2-40B4-BE49-F238E27FC236}">
                <a16:creationId xmlns:a16="http://schemas.microsoft.com/office/drawing/2014/main" id="{94FAD601-B166-E689-A98E-05A9D0C7A6B2}"/>
              </a:ext>
            </a:extLst>
          </p:cNvPr>
          <p:cNvSpPr txBox="1">
            <a:spLocks/>
          </p:cNvSpPr>
          <p:nvPr/>
        </p:nvSpPr>
        <p:spPr>
          <a:xfrm>
            <a:off x="4890496" y="3237040"/>
            <a:ext cx="3162653" cy="697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sz="1200"/>
              <a:t>borders become non-parallel</a:t>
            </a:r>
          </a:p>
          <a:p>
            <a:pPr marL="0" indent="0" algn="ctr">
              <a:buClr>
                <a:schemeClr val="dk1"/>
              </a:buClr>
              <a:buSzPts val="1100"/>
              <a:buFont typeface="Arial"/>
              <a:buNone/>
            </a:pPr>
            <a:r>
              <a:rPr lang="en-HK" sz="1200">
                <a:sym typeface="Wingdings" panose="05000000000000000000" pitchFamily="2" charset="2"/>
              </a:rPr>
              <a:t> may not extract both target borders</a:t>
            </a:r>
            <a:endParaRPr lang="en-HK" sz="1200"/>
          </a:p>
        </p:txBody>
      </p:sp>
      <p:sp>
        <p:nvSpPr>
          <p:cNvPr id="28" name="Google Shape;2072;p55">
            <a:extLst>
              <a:ext uri="{FF2B5EF4-FFF2-40B4-BE49-F238E27FC236}">
                <a16:creationId xmlns:a16="http://schemas.microsoft.com/office/drawing/2014/main" id="{5894950A-B339-C864-C049-0853ED952AE8}"/>
              </a:ext>
            </a:extLst>
          </p:cNvPr>
          <p:cNvSpPr txBox="1">
            <a:spLocks/>
          </p:cNvSpPr>
          <p:nvPr/>
        </p:nvSpPr>
        <p:spPr>
          <a:xfrm>
            <a:off x="292311" y="3183215"/>
            <a:ext cx="4326326" cy="809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HK" sz="1200"/>
              <a:t>piano's edge appears white under bright lighting</a:t>
            </a:r>
          </a:p>
          <a:p>
            <a:pPr marL="171450" indent="-171450" algn="ctr">
              <a:buClr>
                <a:schemeClr val="dk1"/>
              </a:buClr>
              <a:buSzPts val="1100"/>
              <a:buFont typeface="Wingdings" panose="05000000000000000000" pitchFamily="2" charset="2"/>
              <a:buChar char="à"/>
            </a:pPr>
            <a:r>
              <a:rPr lang="en-HK" sz="1200">
                <a:sym typeface="Wingdings" panose="05000000000000000000" pitchFamily="2" charset="2"/>
              </a:rPr>
              <a:t>edge detection failed to extract keyboard border (orange)</a:t>
            </a:r>
          </a:p>
          <a:p>
            <a:pPr marL="171450" indent="-171450" algn="ctr">
              <a:buClr>
                <a:schemeClr val="dk1"/>
              </a:buClr>
              <a:buSzPts val="1100"/>
              <a:buFont typeface="Wingdings" panose="05000000000000000000" pitchFamily="2" charset="2"/>
              <a:buChar char="à"/>
            </a:pPr>
            <a:r>
              <a:rPr lang="en-HK" sz="1200">
                <a:sym typeface="Wingdings" panose="05000000000000000000" pitchFamily="2" charset="2"/>
              </a:rPr>
              <a:t>extra parts were included in segmented keyboard</a:t>
            </a:r>
            <a:endParaRPr lang="en-HK" sz="1200"/>
          </a:p>
        </p:txBody>
      </p:sp>
      <p:pic>
        <p:nvPicPr>
          <p:cNvPr id="3" name="Picture 2" descr="A keyboard with a digital screen&#10;&#10;Description automatically generated">
            <a:extLst>
              <a:ext uri="{FF2B5EF4-FFF2-40B4-BE49-F238E27FC236}">
                <a16:creationId xmlns:a16="http://schemas.microsoft.com/office/drawing/2014/main" id="{FE9963A9-1032-1BFE-B6CF-D1CCF2FD9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3096" y="1492436"/>
            <a:ext cx="3094608" cy="1737324"/>
          </a:xfrm>
          <a:prstGeom prst="rect">
            <a:avLst/>
          </a:prstGeom>
        </p:spPr>
      </p:pic>
      <p:pic>
        <p:nvPicPr>
          <p:cNvPr id="4" name="Picture 3" descr="A close up of a piano&#10;&#10;Description automatically generated">
            <a:extLst>
              <a:ext uri="{FF2B5EF4-FFF2-40B4-BE49-F238E27FC236}">
                <a16:creationId xmlns:a16="http://schemas.microsoft.com/office/drawing/2014/main" id="{F780E99C-009E-4E37-C20D-E81F4DC3C4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045" y="2747675"/>
            <a:ext cx="3550859" cy="457807"/>
          </a:xfrm>
          <a:prstGeom prst="rect">
            <a:avLst/>
          </a:prstGeom>
        </p:spPr>
      </p:pic>
      <p:pic>
        <p:nvPicPr>
          <p:cNvPr id="9" name="Picture 8" descr="A black and white drawing of a piano player&#10;&#10;Description automatically generated">
            <a:extLst>
              <a:ext uri="{FF2B5EF4-FFF2-40B4-BE49-F238E27FC236}">
                <a16:creationId xmlns:a16="http://schemas.microsoft.com/office/drawing/2014/main" id="{B234811B-B363-1029-DD2C-6C8851EF8EB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0046" y="2003124"/>
            <a:ext cx="3550859" cy="547813"/>
          </a:xfrm>
          <a:prstGeom prst="rect">
            <a:avLst/>
          </a:prstGeom>
        </p:spPr>
      </p:pic>
      <p:pic>
        <p:nvPicPr>
          <p:cNvPr id="11" name="Picture 10" descr="A microphone and a piano&#10;&#10;Description automatically generated">
            <a:extLst>
              <a:ext uri="{FF2B5EF4-FFF2-40B4-BE49-F238E27FC236}">
                <a16:creationId xmlns:a16="http://schemas.microsoft.com/office/drawing/2014/main" id="{CD5B6514-D871-3B7D-8D87-E91A0D9502E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80047" y="1510924"/>
            <a:ext cx="3550859" cy="427095"/>
          </a:xfrm>
          <a:prstGeom prst="rect">
            <a:avLst/>
          </a:prstGeom>
        </p:spPr>
      </p:pic>
      <p:sp>
        <p:nvSpPr>
          <p:cNvPr id="12" name="Rectangle 11">
            <a:extLst>
              <a:ext uri="{FF2B5EF4-FFF2-40B4-BE49-F238E27FC236}">
                <a16:creationId xmlns:a16="http://schemas.microsoft.com/office/drawing/2014/main" id="{E3DE5E6C-3895-B8E0-42D7-516B8FA14759}"/>
              </a:ext>
            </a:extLst>
          </p:cNvPr>
          <p:cNvSpPr/>
          <p:nvPr/>
        </p:nvSpPr>
        <p:spPr>
          <a:xfrm>
            <a:off x="713225" y="2184400"/>
            <a:ext cx="2074425" cy="171450"/>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5" name="Google Shape;1319;p38">
            <a:extLst>
              <a:ext uri="{FF2B5EF4-FFF2-40B4-BE49-F238E27FC236}">
                <a16:creationId xmlns:a16="http://schemas.microsoft.com/office/drawing/2014/main" id="{E783C2CD-122A-C982-0A25-4BA5076326A1}"/>
              </a:ext>
            </a:extLst>
          </p:cNvPr>
          <p:cNvSpPr txBox="1">
            <a:spLocks/>
          </p:cNvSpPr>
          <p:nvPr/>
        </p:nvSpPr>
        <p:spPr>
          <a:xfrm>
            <a:off x="1435567" y="4079834"/>
            <a:ext cx="6272816" cy="417295"/>
          </a:xfrm>
          <a:prstGeom prst="rect">
            <a:avLst/>
          </a:prstGeom>
          <a:noFill/>
          <a:ln w="19050">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400"/>
              <a:buFont typeface="Roboto"/>
              <a:buNone/>
              <a:defRPr sz="1400" b="0" i="0" u="none" strike="noStrike" cap="none">
                <a:solidFill>
                  <a:schemeClr val="accent6"/>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spcAft>
                <a:spcPts val="600"/>
              </a:spcAft>
            </a:pPr>
            <a:r>
              <a:rPr lang="en-HK" sz="1300" b="1"/>
              <a:t>Possible Solutions:</a:t>
            </a:r>
            <a:r>
              <a:rPr lang="en-HK" sz="1300"/>
              <a:t> machine learning, use more edges for keyboard segmentation</a:t>
            </a:r>
          </a:p>
        </p:txBody>
      </p:sp>
      <p:sp>
        <p:nvSpPr>
          <p:cNvPr id="2" name="Rectangle 1">
            <a:extLst>
              <a:ext uri="{FF2B5EF4-FFF2-40B4-BE49-F238E27FC236}">
                <a16:creationId xmlns:a16="http://schemas.microsoft.com/office/drawing/2014/main" id="{041A5D1D-925B-4930-A97A-C41999EAF197}"/>
              </a:ext>
            </a:extLst>
          </p:cNvPr>
          <p:cNvSpPr/>
          <p:nvPr/>
        </p:nvSpPr>
        <p:spPr>
          <a:xfrm>
            <a:off x="680045" y="1673230"/>
            <a:ext cx="2074425" cy="171450"/>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TextBox 4">
            <a:extLst>
              <a:ext uri="{FF2B5EF4-FFF2-40B4-BE49-F238E27FC236}">
                <a16:creationId xmlns:a16="http://schemas.microsoft.com/office/drawing/2014/main" id="{C67B5AA6-6BC3-AF7D-004F-8ABA0397FDEA}"/>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Solution</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Result | Conclusion</a:t>
            </a:r>
          </a:p>
        </p:txBody>
      </p:sp>
    </p:spTree>
    <p:extLst>
      <p:ext uri="{BB962C8B-B14F-4D97-AF65-F5344CB8AC3E}">
        <p14:creationId xmlns:p14="http://schemas.microsoft.com/office/powerpoint/2010/main" val="187215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Piano Key-Finger Mapping – Venue 1</a:t>
            </a:r>
            <a:endParaRPr/>
          </a:p>
        </p:txBody>
      </p:sp>
      <p:pic>
        <p:nvPicPr>
          <p:cNvPr id="4" name="hand_detection">
            <a:hlinkClick r:id="" action="ppaction://media"/>
            <a:extLst>
              <a:ext uri="{FF2B5EF4-FFF2-40B4-BE49-F238E27FC236}">
                <a16:creationId xmlns:a16="http://schemas.microsoft.com/office/drawing/2014/main" id="{FC99A165-ACDF-03C2-8335-9B3AF6A7B2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838" y="1493774"/>
            <a:ext cx="3990765" cy="2244805"/>
          </a:xfrm>
          <a:prstGeom prst="rect">
            <a:avLst/>
          </a:prstGeom>
        </p:spPr>
      </p:pic>
      <p:sp>
        <p:nvSpPr>
          <p:cNvPr id="5" name="Google Shape;2072;p55">
            <a:extLst>
              <a:ext uri="{FF2B5EF4-FFF2-40B4-BE49-F238E27FC236}">
                <a16:creationId xmlns:a16="http://schemas.microsoft.com/office/drawing/2014/main" id="{6C7CCF43-2F36-BA21-BF6B-42BD0C5EAFFB}"/>
              </a:ext>
            </a:extLst>
          </p:cNvPr>
          <p:cNvSpPr txBox="1">
            <a:spLocks/>
          </p:cNvSpPr>
          <p:nvPr/>
        </p:nvSpPr>
        <p:spPr>
          <a:xfrm>
            <a:off x="1777803" y="3738579"/>
            <a:ext cx="1452834" cy="4449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Output Video</a:t>
            </a:r>
          </a:p>
        </p:txBody>
      </p:sp>
      <p:pic>
        <p:nvPicPr>
          <p:cNvPr id="2" name="Picture 1" descr="A person playing a piano&#10;&#10;Description automatically generated">
            <a:extLst>
              <a:ext uri="{FF2B5EF4-FFF2-40B4-BE49-F238E27FC236}">
                <a16:creationId xmlns:a16="http://schemas.microsoft.com/office/drawing/2014/main" id="{B905DFDC-F691-C9A8-9AD9-D28DA152A4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87280" y="2072160"/>
            <a:ext cx="3819323" cy="862675"/>
          </a:xfrm>
          <a:prstGeom prst="rect">
            <a:avLst/>
          </a:prstGeom>
        </p:spPr>
      </p:pic>
      <p:pic>
        <p:nvPicPr>
          <p:cNvPr id="3" name="Picture 2" descr="A person playing a piano&#10;&#10;Description automatically generated">
            <a:extLst>
              <a:ext uri="{FF2B5EF4-FFF2-40B4-BE49-F238E27FC236}">
                <a16:creationId xmlns:a16="http://schemas.microsoft.com/office/drawing/2014/main" id="{209C97FF-A6D3-C281-046B-208ACF2D083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987280" y="3071340"/>
            <a:ext cx="3819322" cy="655270"/>
          </a:xfrm>
          <a:prstGeom prst="rect">
            <a:avLst/>
          </a:prstGeom>
        </p:spPr>
      </p:pic>
      <p:sp>
        <p:nvSpPr>
          <p:cNvPr id="6" name="Google Shape;2072;p55">
            <a:extLst>
              <a:ext uri="{FF2B5EF4-FFF2-40B4-BE49-F238E27FC236}">
                <a16:creationId xmlns:a16="http://schemas.microsoft.com/office/drawing/2014/main" id="{1ED7AC24-C3F9-D546-542C-B14A293EDCBF}"/>
              </a:ext>
            </a:extLst>
          </p:cNvPr>
          <p:cNvSpPr txBox="1">
            <a:spLocks/>
          </p:cNvSpPr>
          <p:nvPr/>
        </p:nvSpPr>
        <p:spPr>
          <a:xfrm>
            <a:off x="4987280" y="1115120"/>
            <a:ext cx="3443470" cy="862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b="1"/>
              <a:t>Ground Truth </a:t>
            </a:r>
            <a:r>
              <a:rPr lang="en-HK" i="1"/>
              <a:t>(thumb to little finger)</a:t>
            </a:r>
            <a:endParaRPr lang="en-HK" b="1" i="1"/>
          </a:p>
          <a:p>
            <a:pPr marL="0" indent="0">
              <a:buClr>
                <a:schemeClr val="dk1"/>
              </a:buClr>
              <a:buSzPts val="1100"/>
              <a:buFont typeface="Roboto"/>
              <a:buNone/>
            </a:pPr>
            <a:r>
              <a:rPr lang="en-HK"/>
              <a:t>Left – D4, A#3, A3, G3, F#3</a:t>
            </a:r>
          </a:p>
          <a:p>
            <a:pPr marL="0" indent="0">
              <a:buClr>
                <a:schemeClr val="dk1"/>
              </a:buClr>
              <a:buSzPts val="1100"/>
              <a:buFont typeface="Roboto"/>
              <a:buNone/>
            </a:pPr>
            <a:r>
              <a:rPr lang="en-HK"/>
              <a:t>Right – NA, A4, B4, C5, D5</a:t>
            </a:r>
          </a:p>
        </p:txBody>
      </p:sp>
      <p:sp>
        <p:nvSpPr>
          <p:cNvPr id="7" name="Google Shape;2072;p55">
            <a:extLst>
              <a:ext uri="{FF2B5EF4-FFF2-40B4-BE49-F238E27FC236}">
                <a16:creationId xmlns:a16="http://schemas.microsoft.com/office/drawing/2014/main" id="{B8FDD457-22B8-278C-F2F3-8A07096E0526}"/>
              </a:ext>
            </a:extLst>
          </p:cNvPr>
          <p:cNvSpPr txBox="1">
            <a:spLocks/>
          </p:cNvSpPr>
          <p:nvPr/>
        </p:nvSpPr>
        <p:spPr>
          <a:xfrm>
            <a:off x="4987280" y="3742020"/>
            <a:ext cx="2701300" cy="862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b="1"/>
              <a:t>Detected Results</a:t>
            </a:r>
          </a:p>
          <a:p>
            <a:pPr marL="0" indent="0">
              <a:buClr>
                <a:schemeClr val="dk1"/>
              </a:buClr>
              <a:buSzPts val="1100"/>
              <a:buFont typeface="Roboto"/>
              <a:buNone/>
            </a:pPr>
            <a:r>
              <a:rPr lang="en-HK"/>
              <a:t>Left – D4, A#3, A3, G3, F#3</a:t>
            </a:r>
          </a:p>
          <a:p>
            <a:pPr marL="0" indent="0">
              <a:buClr>
                <a:schemeClr val="dk1"/>
              </a:buClr>
              <a:buSzPts val="1100"/>
              <a:buFont typeface="Roboto"/>
              <a:buNone/>
            </a:pPr>
            <a:r>
              <a:rPr lang="en-HK"/>
              <a:t>Right – NA, A4, B4, C5, D5</a:t>
            </a:r>
          </a:p>
        </p:txBody>
      </p:sp>
      <p:sp>
        <p:nvSpPr>
          <p:cNvPr id="8" name="Google Shape;2072;p55">
            <a:extLst>
              <a:ext uri="{FF2B5EF4-FFF2-40B4-BE49-F238E27FC236}">
                <a16:creationId xmlns:a16="http://schemas.microsoft.com/office/drawing/2014/main" id="{CFCF77CF-9DFA-5C7F-7DEC-E8D7FD958D74}"/>
              </a:ext>
            </a:extLst>
          </p:cNvPr>
          <p:cNvSpPr txBox="1">
            <a:spLocks/>
          </p:cNvSpPr>
          <p:nvPr/>
        </p:nvSpPr>
        <p:spPr>
          <a:xfrm>
            <a:off x="7366197" y="3949424"/>
            <a:ext cx="1640643" cy="655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b="1"/>
              <a:t>10/10 </a:t>
            </a:r>
          </a:p>
          <a:p>
            <a:pPr marL="0" indent="0">
              <a:buClr>
                <a:schemeClr val="dk1"/>
              </a:buClr>
              <a:buSzPts val="1100"/>
              <a:buFont typeface="Roboto"/>
              <a:buNone/>
            </a:pPr>
            <a:r>
              <a:rPr lang="en-HK"/>
              <a:t>(100% Accuracy)</a:t>
            </a:r>
          </a:p>
        </p:txBody>
      </p:sp>
      <p:sp>
        <p:nvSpPr>
          <p:cNvPr id="9" name="TextBox 8">
            <a:extLst>
              <a:ext uri="{FF2B5EF4-FFF2-40B4-BE49-F238E27FC236}">
                <a16:creationId xmlns:a16="http://schemas.microsoft.com/office/drawing/2014/main" id="{E2A3DA6B-DA6A-0C58-3AE2-014FC623F35A}"/>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Result</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Conclusion</a:t>
            </a:r>
          </a:p>
        </p:txBody>
      </p:sp>
    </p:spTree>
    <p:extLst>
      <p:ext uri="{BB962C8B-B14F-4D97-AF65-F5344CB8AC3E}">
        <p14:creationId xmlns:p14="http://schemas.microsoft.com/office/powerpoint/2010/main" val="5792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Piano Key-Finger Mapping – Venue 2</a:t>
            </a:r>
            <a:endParaRPr/>
          </a:p>
        </p:txBody>
      </p:sp>
      <p:pic>
        <p:nvPicPr>
          <p:cNvPr id="3" name="hand_detection">
            <a:hlinkClick r:id="" action="ppaction://media"/>
            <a:extLst>
              <a:ext uri="{FF2B5EF4-FFF2-40B4-BE49-F238E27FC236}">
                <a16:creationId xmlns:a16="http://schemas.microsoft.com/office/drawing/2014/main" id="{F1290434-EF61-56C2-4A1F-58D8B041E6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4558" y="1522389"/>
            <a:ext cx="3805766" cy="2140744"/>
          </a:xfrm>
          <a:prstGeom prst="rect">
            <a:avLst/>
          </a:prstGeom>
        </p:spPr>
      </p:pic>
      <p:sp>
        <p:nvSpPr>
          <p:cNvPr id="5" name="Google Shape;2072;p55">
            <a:extLst>
              <a:ext uri="{FF2B5EF4-FFF2-40B4-BE49-F238E27FC236}">
                <a16:creationId xmlns:a16="http://schemas.microsoft.com/office/drawing/2014/main" id="{6C7CCF43-2F36-BA21-BF6B-42BD0C5EAFFB}"/>
              </a:ext>
            </a:extLst>
          </p:cNvPr>
          <p:cNvSpPr txBox="1">
            <a:spLocks/>
          </p:cNvSpPr>
          <p:nvPr/>
        </p:nvSpPr>
        <p:spPr>
          <a:xfrm>
            <a:off x="1651024" y="3663133"/>
            <a:ext cx="1452834" cy="4449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Output Video</a:t>
            </a:r>
          </a:p>
        </p:txBody>
      </p:sp>
      <p:pic>
        <p:nvPicPr>
          <p:cNvPr id="2" name="Picture 1" descr="A person playing a piano&#10;&#10;Description automatically generated">
            <a:extLst>
              <a:ext uri="{FF2B5EF4-FFF2-40B4-BE49-F238E27FC236}">
                <a16:creationId xmlns:a16="http://schemas.microsoft.com/office/drawing/2014/main" id="{C6A47666-34A4-F7B6-4805-42676F39925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71999" y="2977113"/>
            <a:ext cx="4248518" cy="695898"/>
          </a:xfrm>
          <a:prstGeom prst="rect">
            <a:avLst/>
          </a:prstGeom>
        </p:spPr>
      </p:pic>
      <p:pic>
        <p:nvPicPr>
          <p:cNvPr id="4" name="Picture 3" descr="A person playing a piano&#10;&#10;Description automatically generated">
            <a:extLst>
              <a:ext uri="{FF2B5EF4-FFF2-40B4-BE49-F238E27FC236}">
                <a16:creationId xmlns:a16="http://schemas.microsoft.com/office/drawing/2014/main" id="{02D7D6AA-2AB4-D60E-A082-802C7A808A5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571998" y="2081740"/>
            <a:ext cx="4248519" cy="832541"/>
          </a:xfrm>
          <a:prstGeom prst="rect">
            <a:avLst/>
          </a:prstGeom>
        </p:spPr>
      </p:pic>
      <p:sp>
        <p:nvSpPr>
          <p:cNvPr id="6" name="Google Shape;2072;p55">
            <a:extLst>
              <a:ext uri="{FF2B5EF4-FFF2-40B4-BE49-F238E27FC236}">
                <a16:creationId xmlns:a16="http://schemas.microsoft.com/office/drawing/2014/main" id="{2A0DFC86-F08B-4F4E-387F-85616053D8D5}"/>
              </a:ext>
            </a:extLst>
          </p:cNvPr>
          <p:cNvSpPr txBox="1">
            <a:spLocks/>
          </p:cNvSpPr>
          <p:nvPr/>
        </p:nvSpPr>
        <p:spPr>
          <a:xfrm>
            <a:off x="4571998" y="1219065"/>
            <a:ext cx="3443470" cy="862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b="1"/>
              <a:t>Ground Truth </a:t>
            </a:r>
            <a:r>
              <a:rPr lang="en-HK" i="1"/>
              <a:t>(thumb to little finger)</a:t>
            </a:r>
            <a:endParaRPr lang="en-HK" b="1" i="1"/>
          </a:p>
          <a:p>
            <a:pPr marL="0" indent="0">
              <a:buClr>
                <a:schemeClr val="dk1"/>
              </a:buClr>
              <a:buSzPts val="1100"/>
              <a:buFont typeface="Roboto"/>
              <a:buNone/>
            </a:pPr>
            <a:r>
              <a:rPr lang="en-HK"/>
              <a:t>Left – G3, E3, D3/E3, D3, C3</a:t>
            </a:r>
          </a:p>
          <a:p>
            <a:pPr marL="0" indent="0">
              <a:buClr>
                <a:schemeClr val="dk1"/>
              </a:buClr>
              <a:buSzPts val="1100"/>
              <a:buFont typeface="Roboto"/>
              <a:buNone/>
            </a:pPr>
            <a:r>
              <a:rPr lang="en-HK"/>
              <a:t>Right – NA, E4, NA, NA, NA</a:t>
            </a:r>
          </a:p>
        </p:txBody>
      </p:sp>
      <p:sp>
        <p:nvSpPr>
          <p:cNvPr id="7" name="Google Shape;2072;p55">
            <a:extLst>
              <a:ext uri="{FF2B5EF4-FFF2-40B4-BE49-F238E27FC236}">
                <a16:creationId xmlns:a16="http://schemas.microsoft.com/office/drawing/2014/main" id="{AA57375E-DCAF-73AC-5490-E8B900BB56B7}"/>
              </a:ext>
            </a:extLst>
          </p:cNvPr>
          <p:cNvSpPr txBox="1">
            <a:spLocks/>
          </p:cNvSpPr>
          <p:nvPr/>
        </p:nvSpPr>
        <p:spPr>
          <a:xfrm>
            <a:off x="4571998" y="3676766"/>
            <a:ext cx="3443470" cy="862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b="1"/>
              <a:t>Detected Results</a:t>
            </a:r>
          </a:p>
          <a:p>
            <a:pPr marL="0" indent="0">
              <a:buClr>
                <a:schemeClr val="dk1"/>
              </a:buClr>
              <a:buSzPts val="1100"/>
              <a:buFont typeface="Roboto"/>
              <a:buNone/>
            </a:pPr>
            <a:r>
              <a:rPr lang="en-HK"/>
              <a:t>Left – G3, E3, D3/E3, D3, C3</a:t>
            </a:r>
          </a:p>
          <a:p>
            <a:pPr marL="0" indent="0">
              <a:buClr>
                <a:schemeClr val="dk1"/>
              </a:buClr>
              <a:buSzPts val="1100"/>
              <a:buFont typeface="Roboto"/>
              <a:buNone/>
            </a:pPr>
            <a:r>
              <a:rPr lang="en-HK"/>
              <a:t>Right – NA, E4, NA, NA, NA</a:t>
            </a:r>
          </a:p>
        </p:txBody>
      </p:sp>
      <p:sp>
        <p:nvSpPr>
          <p:cNvPr id="8" name="Google Shape;2072;p55">
            <a:extLst>
              <a:ext uri="{FF2B5EF4-FFF2-40B4-BE49-F238E27FC236}">
                <a16:creationId xmlns:a16="http://schemas.microsoft.com/office/drawing/2014/main" id="{39120EE1-2635-6C4B-3993-FB663023AE86}"/>
              </a:ext>
            </a:extLst>
          </p:cNvPr>
          <p:cNvSpPr txBox="1">
            <a:spLocks/>
          </p:cNvSpPr>
          <p:nvPr/>
        </p:nvSpPr>
        <p:spPr>
          <a:xfrm>
            <a:off x="7179874" y="3885618"/>
            <a:ext cx="1640643" cy="655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b="1"/>
              <a:t>10/10 </a:t>
            </a:r>
          </a:p>
          <a:p>
            <a:pPr marL="0" indent="0">
              <a:buClr>
                <a:schemeClr val="dk1"/>
              </a:buClr>
              <a:buSzPts val="1100"/>
              <a:buFont typeface="Roboto"/>
              <a:buNone/>
            </a:pPr>
            <a:r>
              <a:rPr lang="en-HK"/>
              <a:t>(100% Accuracy)</a:t>
            </a:r>
          </a:p>
        </p:txBody>
      </p:sp>
      <p:sp>
        <p:nvSpPr>
          <p:cNvPr id="9" name="TextBox 8">
            <a:extLst>
              <a:ext uri="{FF2B5EF4-FFF2-40B4-BE49-F238E27FC236}">
                <a16:creationId xmlns:a16="http://schemas.microsoft.com/office/drawing/2014/main" id="{116AC970-43ED-D173-7508-1F1C635DDCF8}"/>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Result</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Conclusion</a:t>
            </a:r>
          </a:p>
        </p:txBody>
      </p:sp>
    </p:spTree>
    <p:extLst>
      <p:ext uri="{BB962C8B-B14F-4D97-AF65-F5344CB8AC3E}">
        <p14:creationId xmlns:p14="http://schemas.microsoft.com/office/powerpoint/2010/main" val="262081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47"/>
          <p:cNvSpPr txBox="1">
            <a:spLocks noGrp="1"/>
          </p:cNvSpPr>
          <p:nvPr>
            <p:ph type="title"/>
          </p:nvPr>
        </p:nvSpPr>
        <p:spPr>
          <a:xfrm>
            <a:off x="713250" y="4480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Piano Key-Finger Mapping – Venue 3</a:t>
            </a:r>
            <a:endParaRPr/>
          </a:p>
        </p:txBody>
      </p:sp>
      <p:pic>
        <p:nvPicPr>
          <p:cNvPr id="13" name="hand_detection">
            <a:hlinkClick r:id="" action="ppaction://media"/>
            <a:extLst>
              <a:ext uri="{FF2B5EF4-FFF2-40B4-BE49-F238E27FC236}">
                <a16:creationId xmlns:a16="http://schemas.microsoft.com/office/drawing/2014/main" id="{7CC91A88-5105-CF82-F3B1-43A90F7F71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1039" y="1449086"/>
            <a:ext cx="3991692" cy="2245327"/>
          </a:xfrm>
          <a:prstGeom prst="rect">
            <a:avLst/>
          </a:prstGeom>
        </p:spPr>
      </p:pic>
      <p:sp>
        <p:nvSpPr>
          <p:cNvPr id="16" name="Google Shape;2072;p55">
            <a:extLst>
              <a:ext uri="{FF2B5EF4-FFF2-40B4-BE49-F238E27FC236}">
                <a16:creationId xmlns:a16="http://schemas.microsoft.com/office/drawing/2014/main" id="{0B34352F-156A-1F09-13F4-40A1E3053B56}"/>
              </a:ext>
            </a:extLst>
          </p:cNvPr>
          <p:cNvSpPr txBox="1">
            <a:spLocks/>
          </p:cNvSpPr>
          <p:nvPr/>
        </p:nvSpPr>
        <p:spPr>
          <a:xfrm>
            <a:off x="1651024" y="3663133"/>
            <a:ext cx="1452834" cy="4449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Roboto"/>
              <a:buNone/>
            </a:pPr>
            <a:r>
              <a:rPr lang="en-HK"/>
              <a:t>Output Video</a:t>
            </a:r>
          </a:p>
        </p:txBody>
      </p:sp>
      <p:pic>
        <p:nvPicPr>
          <p:cNvPr id="18" name="Picture 17">
            <a:extLst>
              <a:ext uri="{FF2B5EF4-FFF2-40B4-BE49-F238E27FC236}">
                <a16:creationId xmlns:a16="http://schemas.microsoft.com/office/drawing/2014/main" id="{E6142475-7118-A000-17C9-A83ACEA1E24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66772" y="3135098"/>
            <a:ext cx="3911367" cy="572612"/>
          </a:xfrm>
          <a:prstGeom prst="rect">
            <a:avLst/>
          </a:prstGeom>
        </p:spPr>
      </p:pic>
      <p:pic>
        <p:nvPicPr>
          <p:cNvPr id="19" name="Picture 18">
            <a:extLst>
              <a:ext uri="{FF2B5EF4-FFF2-40B4-BE49-F238E27FC236}">
                <a16:creationId xmlns:a16="http://schemas.microsoft.com/office/drawing/2014/main" id="{55B4CB60-FADB-1DA1-BD8B-96C41DC8200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766772" y="2005307"/>
            <a:ext cx="3916189" cy="966907"/>
          </a:xfrm>
          <a:prstGeom prst="rect">
            <a:avLst/>
          </a:prstGeom>
        </p:spPr>
      </p:pic>
      <p:sp>
        <p:nvSpPr>
          <p:cNvPr id="20" name="Google Shape;2072;p55">
            <a:extLst>
              <a:ext uri="{FF2B5EF4-FFF2-40B4-BE49-F238E27FC236}">
                <a16:creationId xmlns:a16="http://schemas.microsoft.com/office/drawing/2014/main" id="{2D24BB69-1A64-3677-374D-FB8AFFE64109}"/>
              </a:ext>
            </a:extLst>
          </p:cNvPr>
          <p:cNvSpPr txBox="1">
            <a:spLocks/>
          </p:cNvSpPr>
          <p:nvPr/>
        </p:nvSpPr>
        <p:spPr>
          <a:xfrm>
            <a:off x="4691271" y="1142632"/>
            <a:ext cx="3443470" cy="862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b="1"/>
              <a:t>Ground Truth </a:t>
            </a:r>
            <a:r>
              <a:rPr lang="en-HK" i="1"/>
              <a:t>(thumb to little finger)</a:t>
            </a:r>
            <a:endParaRPr lang="en-HK" b="1" i="1"/>
          </a:p>
          <a:p>
            <a:pPr marL="0" indent="0">
              <a:buClr>
                <a:schemeClr val="dk1"/>
              </a:buClr>
              <a:buSzPts val="1100"/>
              <a:buFont typeface="Roboto"/>
              <a:buNone/>
            </a:pPr>
            <a:r>
              <a:rPr lang="en-HK"/>
              <a:t>Left – NA, C3, B2, A2, G2</a:t>
            </a:r>
          </a:p>
          <a:p>
            <a:pPr marL="0" indent="0">
              <a:buClr>
                <a:schemeClr val="dk1"/>
              </a:buClr>
              <a:buSzPts val="1100"/>
              <a:buFont typeface="Roboto"/>
              <a:buNone/>
            </a:pPr>
            <a:r>
              <a:rPr lang="en-HK"/>
              <a:t>Right – NA, D4, E4, F4, G4</a:t>
            </a:r>
          </a:p>
        </p:txBody>
      </p:sp>
      <p:sp>
        <p:nvSpPr>
          <p:cNvPr id="21" name="Google Shape;2072;p55">
            <a:extLst>
              <a:ext uri="{FF2B5EF4-FFF2-40B4-BE49-F238E27FC236}">
                <a16:creationId xmlns:a16="http://schemas.microsoft.com/office/drawing/2014/main" id="{6E8713AB-7713-A233-5244-3B06F683A8F1}"/>
              </a:ext>
            </a:extLst>
          </p:cNvPr>
          <p:cNvSpPr txBox="1">
            <a:spLocks/>
          </p:cNvSpPr>
          <p:nvPr/>
        </p:nvSpPr>
        <p:spPr>
          <a:xfrm>
            <a:off x="4691271" y="3707710"/>
            <a:ext cx="3443470" cy="862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None/>
            </a:pPr>
            <a:r>
              <a:rPr lang="en-HK" b="1"/>
              <a:t>Detected Results</a:t>
            </a:r>
          </a:p>
          <a:p>
            <a:pPr marL="0" indent="0">
              <a:buClr>
                <a:schemeClr val="dk1"/>
              </a:buClr>
              <a:buSzPts val="1100"/>
              <a:buFont typeface="Roboto"/>
              <a:buNone/>
            </a:pPr>
            <a:r>
              <a:rPr lang="en-HK"/>
              <a:t>Left – NA, C3, B2, A2, G2</a:t>
            </a:r>
          </a:p>
          <a:p>
            <a:pPr marL="0" indent="0">
              <a:buClr>
                <a:schemeClr val="dk1"/>
              </a:buClr>
              <a:buSzPts val="1100"/>
              <a:buFont typeface="Roboto"/>
              <a:buNone/>
            </a:pPr>
            <a:r>
              <a:rPr lang="en-HK"/>
              <a:t>Right – NA, D4, E4, F4, G4</a:t>
            </a:r>
          </a:p>
        </p:txBody>
      </p:sp>
      <p:sp>
        <p:nvSpPr>
          <p:cNvPr id="22" name="Google Shape;2072;p55">
            <a:extLst>
              <a:ext uri="{FF2B5EF4-FFF2-40B4-BE49-F238E27FC236}">
                <a16:creationId xmlns:a16="http://schemas.microsoft.com/office/drawing/2014/main" id="{ABEDF8D8-C5E1-1D6D-A876-5F033B1069B6}"/>
              </a:ext>
            </a:extLst>
          </p:cNvPr>
          <p:cNvSpPr txBox="1">
            <a:spLocks/>
          </p:cNvSpPr>
          <p:nvPr/>
        </p:nvSpPr>
        <p:spPr>
          <a:xfrm>
            <a:off x="7037496" y="3885618"/>
            <a:ext cx="1640643" cy="6552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Roboto"/>
              <a:buNone/>
            </a:pPr>
            <a:r>
              <a:rPr lang="en-HK" b="1"/>
              <a:t>10/10 </a:t>
            </a:r>
          </a:p>
          <a:p>
            <a:pPr marL="0" indent="0">
              <a:buClr>
                <a:schemeClr val="dk1"/>
              </a:buClr>
              <a:buSzPts val="1100"/>
              <a:buFont typeface="Roboto"/>
              <a:buNone/>
            </a:pPr>
            <a:r>
              <a:rPr lang="en-HK"/>
              <a:t>(100% Accuracy)</a:t>
            </a:r>
          </a:p>
        </p:txBody>
      </p:sp>
      <p:sp>
        <p:nvSpPr>
          <p:cNvPr id="2" name="TextBox 1">
            <a:extLst>
              <a:ext uri="{FF2B5EF4-FFF2-40B4-BE49-F238E27FC236}">
                <a16:creationId xmlns:a16="http://schemas.microsoft.com/office/drawing/2014/main" id="{4E9F876D-1DDE-425D-7C36-9B624A40FD6C}"/>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Background | Data Collection | Solution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Result</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Conclusion</a:t>
            </a:r>
          </a:p>
        </p:txBody>
      </p:sp>
    </p:spTree>
    <p:extLst>
      <p:ext uri="{BB962C8B-B14F-4D97-AF65-F5344CB8AC3E}">
        <p14:creationId xmlns:p14="http://schemas.microsoft.com/office/powerpoint/2010/main" val="212113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Music Representation - Symbolic</a:t>
            </a:r>
            <a:endParaRPr/>
          </a:p>
        </p:txBody>
      </p:sp>
      <p:sp>
        <p:nvSpPr>
          <p:cNvPr id="5" name="TextBox 4">
            <a:extLst>
              <a:ext uri="{FF2B5EF4-FFF2-40B4-BE49-F238E27FC236}">
                <a16:creationId xmlns:a16="http://schemas.microsoft.com/office/drawing/2014/main" id="{7CAC43C8-F0AB-BF3C-BB34-B79F2EEB521D}"/>
              </a:ext>
            </a:extLst>
          </p:cNvPr>
          <p:cNvSpPr txBox="1"/>
          <p:nvPr/>
        </p:nvSpPr>
        <p:spPr>
          <a:xfrm>
            <a:off x="1627100" y="2026348"/>
            <a:ext cx="1486225" cy="338554"/>
          </a:xfrm>
          <a:prstGeom prst="rect">
            <a:avLst/>
          </a:prstGeom>
          <a:noFill/>
        </p:spPr>
        <p:txBody>
          <a:bodyPr wrap="square">
            <a:spAutoFit/>
          </a:bodyPr>
          <a:lstStyle/>
          <a:p>
            <a:pPr marL="0" indent="0" algn="ctr">
              <a:buClr>
                <a:schemeClr val="dk1"/>
              </a:buClr>
              <a:buSzPts val="1100"/>
              <a:buFont typeface="Arial"/>
              <a:buNone/>
            </a:pPr>
            <a:r>
              <a:rPr lang="en-GB" sz="1600" b="1">
                <a:latin typeface="Roboto" panose="02000000000000000000" pitchFamily="2" charset="0"/>
                <a:ea typeface="Roboto" panose="02000000000000000000" pitchFamily="2" charset="0"/>
                <a:cs typeface="Roboto" panose="02000000000000000000" pitchFamily="2" charset="0"/>
              </a:rPr>
              <a:t>Piano Score</a:t>
            </a:r>
          </a:p>
        </p:txBody>
      </p:sp>
      <p:sp>
        <p:nvSpPr>
          <p:cNvPr id="6" name="TextBox 5">
            <a:extLst>
              <a:ext uri="{FF2B5EF4-FFF2-40B4-BE49-F238E27FC236}">
                <a16:creationId xmlns:a16="http://schemas.microsoft.com/office/drawing/2014/main" id="{643A90EB-191F-9ADE-A096-99F2DB331CA4}"/>
              </a:ext>
            </a:extLst>
          </p:cNvPr>
          <p:cNvSpPr txBox="1"/>
          <p:nvPr/>
        </p:nvSpPr>
        <p:spPr>
          <a:xfrm>
            <a:off x="5386054" y="1962659"/>
            <a:ext cx="2823606" cy="338554"/>
          </a:xfrm>
          <a:prstGeom prst="rect">
            <a:avLst/>
          </a:prstGeom>
          <a:noFill/>
        </p:spPr>
        <p:txBody>
          <a:bodyPr wrap="square">
            <a:spAutoFit/>
          </a:bodyPr>
          <a:lstStyle/>
          <a:p>
            <a:pPr marL="0" indent="0" algn="ctr">
              <a:buClr>
                <a:schemeClr val="dk1"/>
              </a:buClr>
              <a:buSzPts val="1100"/>
              <a:buFont typeface="Arial"/>
              <a:buNone/>
            </a:pPr>
            <a:r>
              <a:rPr lang="en-GB" sz="1600" b="1">
                <a:solidFill>
                  <a:schemeClr val="accent6"/>
                </a:solidFill>
                <a:latin typeface="Roboto" panose="02000000000000000000" pitchFamily="2" charset="0"/>
                <a:ea typeface="Roboto" panose="02000000000000000000" pitchFamily="2" charset="0"/>
                <a:cs typeface="Roboto" panose="02000000000000000000" pitchFamily="2" charset="0"/>
              </a:rPr>
              <a:t>MIDI</a:t>
            </a:r>
          </a:p>
        </p:txBody>
      </p:sp>
      <p:sp>
        <p:nvSpPr>
          <p:cNvPr id="7" name="Google Shape;2072;p55">
            <a:extLst>
              <a:ext uri="{FF2B5EF4-FFF2-40B4-BE49-F238E27FC236}">
                <a16:creationId xmlns:a16="http://schemas.microsoft.com/office/drawing/2014/main" id="{69E13E91-40C0-DF3B-CB38-788EF5D18915}"/>
              </a:ext>
            </a:extLst>
          </p:cNvPr>
          <p:cNvSpPr txBox="1">
            <a:spLocks/>
          </p:cNvSpPr>
          <p:nvPr/>
        </p:nvSpPr>
        <p:spPr>
          <a:xfrm>
            <a:off x="713225" y="1201131"/>
            <a:ext cx="7542703"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sz="1600" b="1"/>
              <a:t>Music</a:t>
            </a:r>
            <a:r>
              <a:rPr lang="en-GB" sz="1600"/>
              <a:t> = a sequence of notes (pitch, duration)</a:t>
            </a:r>
          </a:p>
        </p:txBody>
      </p:sp>
      <p:sp>
        <p:nvSpPr>
          <p:cNvPr id="8" name="Google Shape;2072;p55">
            <a:extLst>
              <a:ext uri="{FF2B5EF4-FFF2-40B4-BE49-F238E27FC236}">
                <a16:creationId xmlns:a16="http://schemas.microsoft.com/office/drawing/2014/main" id="{181E7104-C63F-1545-FD0F-8D2C9086FA8A}"/>
              </a:ext>
            </a:extLst>
          </p:cNvPr>
          <p:cNvSpPr txBox="1">
            <a:spLocks/>
          </p:cNvSpPr>
          <p:nvPr/>
        </p:nvSpPr>
        <p:spPr>
          <a:xfrm>
            <a:off x="5006240" y="3289329"/>
            <a:ext cx="3583234" cy="871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a:t>digital representation of notes</a:t>
            </a:r>
          </a:p>
          <a:p>
            <a:pPr marL="0" indent="0" algn="ctr">
              <a:buClr>
                <a:schemeClr val="dk1"/>
              </a:buClr>
              <a:buSzPts val="1100"/>
              <a:buFont typeface="Arial"/>
              <a:buNone/>
            </a:pPr>
            <a:r>
              <a:rPr lang="en-GB" i="1"/>
              <a:t>(e.g. instrument, pitch, duration)</a:t>
            </a:r>
          </a:p>
          <a:p>
            <a:pPr marL="0" indent="0" algn="ctr">
              <a:buClr>
                <a:schemeClr val="dk1"/>
              </a:buClr>
              <a:buSzPts val="1100"/>
              <a:buFont typeface="Arial"/>
              <a:buNone/>
            </a:pPr>
            <a:r>
              <a:rPr lang="en-GB">
                <a:sym typeface="Wingdings" panose="05000000000000000000" pitchFamily="2" charset="2"/>
              </a:rPr>
              <a:t> for computers to synthesize a piece</a:t>
            </a:r>
            <a:endParaRPr lang="en-GB"/>
          </a:p>
        </p:txBody>
      </p:sp>
      <p:pic>
        <p:nvPicPr>
          <p:cNvPr id="2" name="Picture 1" descr="A sheet of music with a scale&#10;&#10;Description automatically generated">
            <a:extLst>
              <a:ext uri="{FF2B5EF4-FFF2-40B4-BE49-F238E27FC236}">
                <a16:creationId xmlns:a16="http://schemas.microsoft.com/office/drawing/2014/main" id="{94E36CF6-BAB9-A6C6-EEFC-D4C7860DD5C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8726" y="2380609"/>
            <a:ext cx="4062975" cy="806170"/>
          </a:xfrm>
          <a:prstGeom prst="rect">
            <a:avLst/>
          </a:prstGeom>
        </p:spPr>
      </p:pic>
      <p:pic>
        <p:nvPicPr>
          <p:cNvPr id="9" name="Picture 8">
            <a:extLst>
              <a:ext uri="{FF2B5EF4-FFF2-40B4-BE49-F238E27FC236}">
                <a16:creationId xmlns:a16="http://schemas.microsoft.com/office/drawing/2014/main" id="{6A6F0A86-93FF-B57A-58F3-C3A32F2E827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0481" y="2285473"/>
            <a:ext cx="2754753" cy="996441"/>
          </a:xfrm>
          <a:prstGeom prst="rect">
            <a:avLst/>
          </a:prstGeom>
        </p:spPr>
      </p:pic>
      <p:sp>
        <p:nvSpPr>
          <p:cNvPr id="10" name="Google Shape;2072;p55">
            <a:extLst>
              <a:ext uri="{FF2B5EF4-FFF2-40B4-BE49-F238E27FC236}">
                <a16:creationId xmlns:a16="http://schemas.microsoft.com/office/drawing/2014/main" id="{54600BF2-9483-C870-E0A0-E6B4D6C5AD3F}"/>
              </a:ext>
            </a:extLst>
          </p:cNvPr>
          <p:cNvSpPr txBox="1">
            <a:spLocks/>
          </p:cNvSpPr>
          <p:nvPr/>
        </p:nvSpPr>
        <p:spPr>
          <a:xfrm>
            <a:off x="653744" y="3274293"/>
            <a:ext cx="3432935" cy="8862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a:t>visual representation of notes</a:t>
            </a:r>
          </a:p>
          <a:p>
            <a:pPr marL="0" indent="0" algn="ctr">
              <a:buClr>
                <a:schemeClr val="dk1"/>
              </a:buClr>
              <a:buSzPts val="1100"/>
              <a:buFont typeface="Arial"/>
              <a:buNone/>
            </a:pPr>
            <a:r>
              <a:rPr lang="en-GB" i="1"/>
              <a:t>(pitch, duration)</a:t>
            </a:r>
          </a:p>
          <a:p>
            <a:pPr marL="0" indent="0" algn="ctr">
              <a:buClr>
                <a:schemeClr val="dk1"/>
              </a:buClr>
              <a:buSzPts val="1100"/>
              <a:buFont typeface="Arial"/>
              <a:buNone/>
            </a:pPr>
            <a:r>
              <a:rPr lang="en-GB">
                <a:sym typeface="Wingdings" panose="05000000000000000000" pitchFamily="2" charset="2"/>
              </a:rPr>
              <a:t> for pianists to play a piece</a:t>
            </a:r>
            <a:endParaRPr lang="en-GB"/>
          </a:p>
        </p:txBody>
      </p:sp>
      <p:sp>
        <p:nvSpPr>
          <p:cNvPr id="3" name="TextBox 2">
            <a:extLst>
              <a:ext uri="{FF2B5EF4-FFF2-40B4-BE49-F238E27FC236}">
                <a16:creationId xmlns:a16="http://schemas.microsoft.com/office/drawing/2014/main" id="{5C3F84CD-146A-363D-188A-0923F990C00C}"/>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Background</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Data Collection | Solution | Result | Conclusion</a:t>
            </a:r>
          </a:p>
        </p:txBody>
      </p:sp>
    </p:spTree>
    <p:extLst>
      <p:ext uri="{BB962C8B-B14F-4D97-AF65-F5344CB8AC3E}">
        <p14:creationId xmlns:p14="http://schemas.microsoft.com/office/powerpoint/2010/main" val="332890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5"/>
          <p:cNvSpPr txBox="1">
            <a:spLocks noGrp="1"/>
          </p:cNvSpPr>
          <p:nvPr>
            <p:ph type="title"/>
          </p:nvPr>
        </p:nvSpPr>
        <p:spPr>
          <a:xfrm>
            <a:off x="713225" y="4480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Music Representation - Audio</a:t>
            </a:r>
            <a:endParaRPr/>
          </a:p>
        </p:txBody>
      </p:sp>
      <p:grpSp>
        <p:nvGrpSpPr>
          <p:cNvPr id="19" name="Group 18">
            <a:extLst>
              <a:ext uri="{FF2B5EF4-FFF2-40B4-BE49-F238E27FC236}">
                <a16:creationId xmlns:a16="http://schemas.microsoft.com/office/drawing/2014/main" id="{C6567061-3953-5C86-A2B1-CE0B113C6495}"/>
              </a:ext>
            </a:extLst>
          </p:cNvPr>
          <p:cNvGrpSpPr/>
          <p:nvPr/>
        </p:nvGrpSpPr>
        <p:grpSpPr>
          <a:xfrm>
            <a:off x="3611597" y="2211452"/>
            <a:ext cx="1296834" cy="773161"/>
            <a:chOff x="3617780" y="2162360"/>
            <a:chExt cx="1296834" cy="773161"/>
          </a:xfrm>
        </p:grpSpPr>
        <p:sp>
          <p:nvSpPr>
            <p:cNvPr id="3" name="Right Arrow 4">
              <a:extLst>
                <a:ext uri="{FF2B5EF4-FFF2-40B4-BE49-F238E27FC236}">
                  <a16:creationId xmlns:a16="http://schemas.microsoft.com/office/drawing/2014/main" id="{ED958E6C-9E08-45A8-E40E-1D31FA2EF06D}"/>
                </a:ext>
              </a:extLst>
            </p:cNvPr>
            <p:cNvSpPr/>
            <p:nvPr/>
          </p:nvSpPr>
          <p:spPr>
            <a:xfrm>
              <a:off x="3758443" y="2725545"/>
              <a:ext cx="1015508" cy="20997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solidFill>
                  <a:schemeClr val="accent6"/>
                </a:solidFill>
              </a:endParaRPr>
            </a:p>
          </p:txBody>
        </p:sp>
        <p:sp>
          <p:nvSpPr>
            <p:cNvPr id="4" name="TextBox 3">
              <a:extLst>
                <a:ext uri="{FF2B5EF4-FFF2-40B4-BE49-F238E27FC236}">
                  <a16:creationId xmlns:a16="http://schemas.microsoft.com/office/drawing/2014/main" id="{BFB9808F-D0F0-3BB0-F620-447552AA53BD}"/>
                </a:ext>
              </a:extLst>
            </p:cNvPr>
            <p:cNvSpPr txBox="1"/>
            <p:nvPr/>
          </p:nvSpPr>
          <p:spPr>
            <a:xfrm>
              <a:off x="3617780" y="2162360"/>
              <a:ext cx="1296834" cy="523220"/>
            </a:xfrm>
            <a:prstGeom prst="rect">
              <a:avLst/>
            </a:prstGeom>
            <a:noFill/>
          </p:spPr>
          <p:txBody>
            <a:bodyPr wrap="square">
              <a:spAutoFit/>
            </a:bodyPr>
            <a:lstStyle/>
            <a:p>
              <a:pPr marL="0" indent="0" algn="ctr">
                <a:buClr>
                  <a:schemeClr val="dk1"/>
                </a:buClr>
                <a:buSzPts val="1100"/>
                <a:buFont typeface="Arial"/>
                <a:buNone/>
              </a:pPr>
              <a:r>
                <a:rPr lang="en-GB">
                  <a:solidFill>
                    <a:schemeClr val="accent6"/>
                  </a:solidFill>
                  <a:latin typeface="Roboto" panose="02000000000000000000" pitchFamily="2" charset="0"/>
                  <a:ea typeface="Roboto" panose="02000000000000000000" pitchFamily="2" charset="0"/>
                  <a:cs typeface="Roboto" panose="02000000000000000000" pitchFamily="2" charset="0"/>
                </a:rPr>
                <a:t>Fourier Transform</a:t>
              </a:r>
            </a:p>
          </p:txBody>
        </p:sp>
      </p:grpSp>
      <p:sp>
        <p:nvSpPr>
          <p:cNvPr id="6" name="TextBox 5">
            <a:extLst>
              <a:ext uri="{FF2B5EF4-FFF2-40B4-BE49-F238E27FC236}">
                <a16:creationId xmlns:a16="http://schemas.microsoft.com/office/drawing/2014/main" id="{643A90EB-191F-9ADE-A096-99F2DB331CA4}"/>
              </a:ext>
            </a:extLst>
          </p:cNvPr>
          <p:cNvSpPr txBox="1"/>
          <p:nvPr/>
        </p:nvSpPr>
        <p:spPr>
          <a:xfrm>
            <a:off x="5265388" y="3844462"/>
            <a:ext cx="2823606" cy="307777"/>
          </a:xfrm>
          <a:prstGeom prst="rect">
            <a:avLst/>
          </a:prstGeom>
          <a:noFill/>
        </p:spPr>
        <p:txBody>
          <a:bodyPr wrap="square">
            <a:spAutoFit/>
          </a:bodyPr>
          <a:lstStyle/>
          <a:p>
            <a:pPr marL="0" indent="0" algn="ctr">
              <a:buClr>
                <a:schemeClr val="dk1"/>
              </a:buClr>
              <a:buSzPts val="1100"/>
              <a:buFont typeface="Arial"/>
              <a:buNone/>
            </a:pPr>
            <a:r>
              <a:rPr lang="en-GB" b="1">
                <a:solidFill>
                  <a:schemeClr val="accent6"/>
                </a:solidFill>
                <a:latin typeface="Roboto" panose="02000000000000000000" pitchFamily="2" charset="0"/>
                <a:ea typeface="Roboto" panose="02000000000000000000" pitchFamily="2" charset="0"/>
                <a:cs typeface="Roboto" panose="02000000000000000000" pitchFamily="2" charset="0"/>
              </a:rPr>
              <a:t>Spectrogram</a:t>
            </a:r>
          </a:p>
        </p:txBody>
      </p:sp>
      <p:sp>
        <p:nvSpPr>
          <p:cNvPr id="7" name="Google Shape;2072;p55">
            <a:extLst>
              <a:ext uri="{FF2B5EF4-FFF2-40B4-BE49-F238E27FC236}">
                <a16:creationId xmlns:a16="http://schemas.microsoft.com/office/drawing/2014/main" id="{69E13E91-40C0-DF3B-CB38-788EF5D18915}"/>
              </a:ext>
            </a:extLst>
          </p:cNvPr>
          <p:cNvSpPr txBox="1">
            <a:spLocks/>
          </p:cNvSpPr>
          <p:nvPr/>
        </p:nvSpPr>
        <p:spPr>
          <a:xfrm>
            <a:off x="967846" y="3752072"/>
            <a:ext cx="2492682"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b="1"/>
              <a:t>Sound Wave</a:t>
            </a:r>
          </a:p>
        </p:txBody>
      </p:sp>
      <p:sp>
        <p:nvSpPr>
          <p:cNvPr id="8" name="Google Shape;2072;p55">
            <a:extLst>
              <a:ext uri="{FF2B5EF4-FFF2-40B4-BE49-F238E27FC236}">
                <a16:creationId xmlns:a16="http://schemas.microsoft.com/office/drawing/2014/main" id="{181E7104-C63F-1545-FD0F-8D2C9086FA8A}"/>
              </a:ext>
            </a:extLst>
          </p:cNvPr>
          <p:cNvSpPr txBox="1">
            <a:spLocks/>
          </p:cNvSpPr>
          <p:nvPr/>
        </p:nvSpPr>
        <p:spPr>
          <a:xfrm>
            <a:off x="5219120" y="4063108"/>
            <a:ext cx="2916142"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None/>
            </a:pPr>
            <a:r>
              <a:rPr lang="en-GB"/>
              <a:t>Separate frequencies</a:t>
            </a:r>
          </a:p>
          <a:p>
            <a:pPr marL="0" indent="0" algn="ctr">
              <a:buClr>
                <a:schemeClr val="dk1"/>
              </a:buClr>
              <a:buSzPts val="1100"/>
              <a:buFont typeface="Arial"/>
              <a:buNone/>
            </a:pPr>
            <a:r>
              <a:rPr lang="en-GB" i="1"/>
              <a:t>(Magnitude vs Frequency vs Time)</a:t>
            </a:r>
          </a:p>
        </p:txBody>
      </p:sp>
      <p:pic>
        <p:nvPicPr>
          <p:cNvPr id="9" name="Picture 8" descr="A purple and orange lines&#10;&#10;Description automatically generated">
            <a:extLst>
              <a:ext uri="{FF2B5EF4-FFF2-40B4-BE49-F238E27FC236}">
                <a16:creationId xmlns:a16="http://schemas.microsoft.com/office/drawing/2014/main" id="{D69C5B28-E687-71C3-D567-C082D7BA969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63415"/>
          <a:stretch/>
        </p:blipFill>
        <p:spPr>
          <a:xfrm>
            <a:off x="5349623" y="1539073"/>
            <a:ext cx="1159819" cy="2377639"/>
          </a:xfrm>
          <a:prstGeom prst="rect">
            <a:avLst/>
          </a:prstGeom>
        </p:spPr>
      </p:pic>
      <p:sp>
        <p:nvSpPr>
          <p:cNvPr id="2" name="Google Shape;2072;p55">
            <a:extLst>
              <a:ext uri="{FF2B5EF4-FFF2-40B4-BE49-F238E27FC236}">
                <a16:creationId xmlns:a16="http://schemas.microsoft.com/office/drawing/2014/main" id="{252E402C-BEC8-3E09-0E01-F37CA2EFEB08}"/>
              </a:ext>
            </a:extLst>
          </p:cNvPr>
          <p:cNvSpPr txBox="1">
            <a:spLocks/>
          </p:cNvSpPr>
          <p:nvPr/>
        </p:nvSpPr>
        <p:spPr>
          <a:xfrm>
            <a:off x="2077837" y="937451"/>
            <a:ext cx="4988276"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Font typeface="Arial"/>
              <a:buNone/>
            </a:pPr>
            <a:r>
              <a:rPr lang="en-GB" b="1"/>
              <a:t>Sound</a:t>
            </a:r>
            <a:r>
              <a:rPr lang="en-GB"/>
              <a:t> = combination of multiple frequencies</a:t>
            </a:r>
          </a:p>
        </p:txBody>
      </p:sp>
      <p:sp>
        <p:nvSpPr>
          <p:cNvPr id="10" name="Google Shape;2072;p55">
            <a:extLst>
              <a:ext uri="{FF2B5EF4-FFF2-40B4-BE49-F238E27FC236}">
                <a16:creationId xmlns:a16="http://schemas.microsoft.com/office/drawing/2014/main" id="{BA4D1C11-71A1-0336-ACB1-414B779960E8}"/>
              </a:ext>
            </a:extLst>
          </p:cNvPr>
          <p:cNvSpPr txBox="1">
            <a:spLocks/>
          </p:cNvSpPr>
          <p:nvPr/>
        </p:nvSpPr>
        <p:spPr>
          <a:xfrm>
            <a:off x="6701350" y="2613752"/>
            <a:ext cx="2099750" cy="31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Arial"/>
              <a:buNone/>
            </a:pPr>
            <a:r>
              <a:rPr lang="en-GB"/>
              <a:t>Pitch we perceive (A4)</a:t>
            </a:r>
          </a:p>
        </p:txBody>
      </p:sp>
      <p:pic>
        <p:nvPicPr>
          <p:cNvPr id="11" name="Picture 10" descr="A graph with a blue line&#10;&#10;Description automatically generated">
            <a:extLst>
              <a:ext uri="{FF2B5EF4-FFF2-40B4-BE49-F238E27FC236}">
                <a16:creationId xmlns:a16="http://schemas.microsoft.com/office/drawing/2014/main" id="{69715F4D-6AF8-0A9A-657E-C234521140A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243" t="-80" r="62587" b="80"/>
          <a:stretch/>
        </p:blipFill>
        <p:spPr>
          <a:xfrm>
            <a:off x="1501529" y="1599351"/>
            <a:ext cx="1367723" cy="2295737"/>
          </a:xfrm>
          <a:prstGeom prst="rect">
            <a:avLst/>
          </a:prstGeom>
        </p:spPr>
      </p:pic>
      <p:pic>
        <p:nvPicPr>
          <p:cNvPr id="12" name="one_note.wav">
            <a:hlinkClick r:id="" action="ppaction://media"/>
            <a:extLst>
              <a:ext uri="{FF2B5EF4-FFF2-40B4-BE49-F238E27FC236}">
                <a16:creationId xmlns:a16="http://schemas.microsoft.com/office/drawing/2014/main" id="{1B43333B-F19F-47C8-F1AA-080667F564A7}"/>
              </a:ext>
            </a:extLst>
          </p:cNvPr>
          <p:cNvPicPr>
            <a:picLocks noChangeAspect="1"/>
          </p:cNvPicPr>
          <p:nvPr>
            <a:audioFile r:link="rId1"/>
            <p:extLst>
              <p:ext uri="{DAA4B4D4-6D71-4841-9C94-3DE7FCFB9230}">
                <p14:media xmlns:p14="http://schemas.microsoft.com/office/powerpoint/2010/main" r:embed="rId2">
                  <p14:trim end="4258"/>
                </p14:media>
              </p:ext>
            </p:extLst>
          </p:nvPr>
        </p:nvPicPr>
        <p:blipFill>
          <a:blip r:embed="rId7"/>
          <a:stretch>
            <a:fillRect/>
          </a:stretch>
        </p:blipFill>
        <p:spPr>
          <a:xfrm>
            <a:off x="2494532" y="1297677"/>
            <a:ext cx="420988" cy="420988"/>
          </a:xfrm>
          <a:prstGeom prst="rect">
            <a:avLst/>
          </a:prstGeom>
        </p:spPr>
      </p:pic>
      <p:sp>
        <p:nvSpPr>
          <p:cNvPr id="13" name="Google Shape;2072;p55">
            <a:extLst>
              <a:ext uri="{FF2B5EF4-FFF2-40B4-BE49-F238E27FC236}">
                <a16:creationId xmlns:a16="http://schemas.microsoft.com/office/drawing/2014/main" id="{DF564F09-7C89-3148-B347-2DF50875EF6E}"/>
              </a:ext>
            </a:extLst>
          </p:cNvPr>
          <p:cNvSpPr txBox="1">
            <a:spLocks/>
          </p:cNvSpPr>
          <p:nvPr/>
        </p:nvSpPr>
        <p:spPr>
          <a:xfrm>
            <a:off x="805763" y="4038104"/>
            <a:ext cx="2916142"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None/>
            </a:pPr>
            <a:r>
              <a:rPr lang="en-GB"/>
              <a:t>Wave form of audio</a:t>
            </a:r>
          </a:p>
          <a:p>
            <a:pPr marL="0" indent="0" algn="ctr">
              <a:buClr>
                <a:schemeClr val="dk1"/>
              </a:buClr>
              <a:buSzPts val="1100"/>
              <a:buFont typeface="Arial"/>
              <a:buNone/>
            </a:pPr>
            <a:r>
              <a:rPr lang="en-GB" i="1"/>
              <a:t>(Amplitude vs Time)</a:t>
            </a:r>
          </a:p>
        </p:txBody>
      </p:sp>
      <p:sp>
        <p:nvSpPr>
          <p:cNvPr id="14" name="Google Shape;2072;p55">
            <a:extLst>
              <a:ext uri="{FF2B5EF4-FFF2-40B4-BE49-F238E27FC236}">
                <a16:creationId xmlns:a16="http://schemas.microsoft.com/office/drawing/2014/main" id="{A21762CD-9D87-5DDE-6C5A-7A063C9318BF}"/>
              </a:ext>
            </a:extLst>
          </p:cNvPr>
          <p:cNvSpPr txBox="1">
            <a:spLocks/>
          </p:cNvSpPr>
          <p:nvPr/>
        </p:nvSpPr>
        <p:spPr>
          <a:xfrm>
            <a:off x="6701350" y="2088949"/>
            <a:ext cx="1939729" cy="315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Clr>
                <a:schemeClr val="dk1"/>
              </a:buClr>
              <a:buSzPts val="1100"/>
              <a:buFont typeface="Arial"/>
              <a:buNone/>
            </a:pPr>
            <a:r>
              <a:rPr lang="en-GB"/>
              <a:t>Harmonics</a:t>
            </a:r>
          </a:p>
        </p:txBody>
      </p:sp>
      <p:sp>
        <p:nvSpPr>
          <p:cNvPr id="15" name="Left Brace 14">
            <a:extLst>
              <a:ext uri="{FF2B5EF4-FFF2-40B4-BE49-F238E27FC236}">
                <a16:creationId xmlns:a16="http://schemas.microsoft.com/office/drawing/2014/main" id="{3219B6CE-BD17-0C65-F8B9-342719A79DDA}"/>
              </a:ext>
            </a:extLst>
          </p:cNvPr>
          <p:cNvSpPr/>
          <p:nvPr/>
        </p:nvSpPr>
        <p:spPr>
          <a:xfrm flipH="1">
            <a:off x="6576060" y="1970833"/>
            <a:ext cx="125291" cy="66082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sp>
        <p:nvSpPr>
          <p:cNvPr id="16" name="Google Shape;2072;p55">
            <a:extLst>
              <a:ext uri="{FF2B5EF4-FFF2-40B4-BE49-F238E27FC236}">
                <a16:creationId xmlns:a16="http://schemas.microsoft.com/office/drawing/2014/main" id="{5C9B8BF4-EFD7-DF14-E213-F8BC4EFFE4EF}"/>
              </a:ext>
            </a:extLst>
          </p:cNvPr>
          <p:cNvSpPr txBox="1">
            <a:spLocks/>
          </p:cNvSpPr>
          <p:nvPr/>
        </p:nvSpPr>
        <p:spPr>
          <a:xfrm>
            <a:off x="2915520" y="1299038"/>
            <a:ext cx="3319453" cy="4995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2"/>
              </a:buClr>
              <a:buSzPts val="1400"/>
              <a:buFont typeface="Roboto"/>
              <a:buChar char="●"/>
              <a:defRPr sz="1400" b="0" i="0" u="none" strike="noStrike" cap="none">
                <a:solidFill>
                  <a:schemeClr val="accent6"/>
                </a:solidFill>
                <a:latin typeface="Roboto"/>
                <a:ea typeface="Roboto"/>
                <a:cs typeface="Roboto"/>
                <a:sym typeface="Roboto"/>
              </a:defRPr>
            </a:lvl1pPr>
            <a:lvl2pPr marL="914400" marR="0" lvl="1"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accent2"/>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buClr>
                <a:schemeClr val="dk1"/>
              </a:buClr>
              <a:buSzPts val="1100"/>
              <a:buNone/>
            </a:pPr>
            <a:r>
              <a:rPr lang="en-GB" b="1"/>
              <a:t>Example</a:t>
            </a:r>
            <a:r>
              <a:rPr lang="en-GB"/>
              <a:t>: A4 Note (frequency 400 Hz)</a:t>
            </a:r>
          </a:p>
        </p:txBody>
      </p:sp>
      <p:sp>
        <p:nvSpPr>
          <p:cNvPr id="5" name="TextBox 4">
            <a:extLst>
              <a:ext uri="{FF2B5EF4-FFF2-40B4-BE49-F238E27FC236}">
                <a16:creationId xmlns:a16="http://schemas.microsoft.com/office/drawing/2014/main" id="{44190D87-3430-8BC5-E0B5-B262B815390E}"/>
              </a:ext>
            </a:extLst>
          </p:cNvPr>
          <p:cNvSpPr txBox="1"/>
          <p:nvPr/>
        </p:nvSpPr>
        <p:spPr>
          <a:xfrm>
            <a:off x="0" y="4866501"/>
            <a:ext cx="6311590" cy="276999"/>
          </a:xfrm>
          <a:prstGeom prst="rect">
            <a:avLst/>
          </a:prstGeom>
          <a:noFill/>
        </p:spPr>
        <p:txBody>
          <a:bodyPr wrap="square" rtlCol="0">
            <a:spAutoFit/>
          </a:bodyPr>
          <a:lstStyle/>
          <a:p>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Introduction | </a:t>
            </a:r>
            <a:r>
              <a:rPr lang="en-HK" sz="1200" b="1">
                <a:solidFill>
                  <a:schemeClr val="accent5"/>
                </a:solidFill>
                <a:latin typeface="Roboto" panose="02000000000000000000" pitchFamily="2" charset="0"/>
                <a:ea typeface="Roboto" panose="02000000000000000000" pitchFamily="2" charset="0"/>
                <a:cs typeface="Roboto" panose="02000000000000000000" pitchFamily="2" charset="0"/>
              </a:rPr>
              <a:t>Background</a:t>
            </a:r>
            <a:r>
              <a:rPr lang="en-HK" sz="1200">
                <a:solidFill>
                  <a:schemeClr val="accent6">
                    <a:lumMod val="60000"/>
                    <a:lumOff val="40000"/>
                  </a:schemeClr>
                </a:solidFill>
                <a:latin typeface="Roboto" panose="02000000000000000000" pitchFamily="2" charset="0"/>
                <a:ea typeface="Roboto" panose="02000000000000000000" pitchFamily="2" charset="0"/>
                <a:cs typeface="Roboto" panose="02000000000000000000" pitchFamily="2" charset="0"/>
              </a:rPr>
              <a:t> | Data Collection | Solution | Result | Conclusion</a:t>
            </a:r>
          </a:p>
        </p:txBody>
      </p:sp>
      <p:sp>
        <p:nvSpPr>
          <p:cNvPr id="21" name="Left Brace 20">
            <a:extLst>
              <a:ext uri="{FF2B5EF4-FFF2-40B4-BE49-F238E27FC236}">
                <a16:creationId xmlns:a16="http://schemas.microsoft.com/office/drawing/2014/main" id="{3117955A-12DB-1A67-60DB-B687A5F4AEE1}"/>
              </a:ext>
            </a:extLst>
          </p:cNvPr>
          <p:cNvSpPr/>
          <p:nvPr/>
        </p:nvSpPr>
        <p:spPr>
          <a:xfrm flipH="1">
            <a:off x="6583349" y="2767392"/>
            <a:ext cx="118000" cy="16221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spTree>
    <p:extLst>
      <p:ext uri="{BB962C8B-B14F-4D97-AF65-F5344CB8AC3E}">
        <p14:creationId xmlns:p14="http://schemas.microsoft.com/office/powerpoint/2010/main" val="1036508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3" fill="hold" display="0">
                  <p:stCondLst>
                    <p:cond delay="indefinite"/>
                  </p:stCondLst>
                  <p:endCondLst>
                    <p:cond evt="onStopAudio" delay="0">
                      <p:tgtEl>
                        <p:sldTgt/>
                      </p:tgtEl>
                    </p:cond>
                  </p:endCondLst>
                </p:cTn>
                <p:tgtEl>
                  <p:spTgt spid="12"/>
                </p:tgtEl>
              </p:cMediaNode>
            </p:audio>
          </p:childTnLst>
        </p:cTn>
      </p:par>
    </p:tnLst>
    <p:bldLst>
      <p:bldP spid="6" grpId="0"/>
      <p:bldP spid="7" grpId="0"/>
      <p:bldP spid="8" grpId="0"/>
      <p:bldP spid="10" grpId="0"/>
      <p:bldP spid="13" grpId="0"/>
      <p:bldP spid="14" grpId="0"/>
      <p:bldP spid="15" grpId="0" animBg="1"/>
      <p:bldP spid="21" grpId="0" animBg="1"/>
    </p:bldLst>
  </p:timing>
</p:sld>
</file>

<file path=ppt/theme/theme1.xml><?xml version="1.0" encoding="utf-8"?>
<a:theme xmlns:a="http://schemas.openxmlformats.org/drawingml/2006/main" name="Digital Marketing Proposal by Slidesgo">
  <a:themeElements>
    <a:clrScheme name="Custom 2">
      <a:dk1>
        <a:srgbClr val="000000"/>
      </a:dk1>
      <a:lt1>
        <a:srgbClr val="FFFFFF"/>
      </a:lt1>
      <a:dk2>
        <a:srgbClr val="EFEFEF"/>
      </a:dk2>
      <a:lt2>
        <a:srgbClr val="4D5061"/>
      </a:lt2>
      <a:accent1>
        <a:srgbClr val="F8BA5E"/>
      </a:accent1>
      <a:accent2>
        <a:srgbClr val="D88341"/>
      </a:accent2>
      <a:accent3>
        <a:srgbClr val="CA723A"/>
      </a:accent3>
      <a:accent4>
        <a:srgbClr val="AC6B39"/>
      </a:accent4>
      <a:accent5>
        <a:srgbClr val="4D5061"/>
      </a:accent5>
      <a:accent6>
        <a:srgbClr val="303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2355</TotalTime>
  <Words>2987</Words>
  <Application>Microsoft Macintosh PowerPoint</Application>
  <PresentationFormat>On-screen Show (16:9)</PresentationFormat>
  <Paragraphs>624</Paragraphs>
  <Slides>77</Slides>
  <Notes>77</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Roboto</vt:lpstr>
      <vt:lpstr>Roboto Medium</vt:lpstr>
      <vt:lpstr>Cambria Math</vt:lpstr>
      <vt:lpstr>Wingdings</vt:lpstr>
      <vt:lpstr>Montserrat ExtraBold</vt:lpstr>
      <vt:lpstr>Arial</vt:lpstr>
      <vt:lpstr>Digital Marketing Proposal by Slidesgo</vt:lpstr>
      <vt:lpstr>CJC2302 Smart Music Teacher</vt:lpstr>
      <vt:lpstr>1 Introduction</vt:lpstr>
      <vt:lpstr>PowerPoint Presentation</vt:lpstr>
      <vt:lpstr>PowerPoint Presentation</vt:lpstr>
      <vt:lpstr>PowerPoint Presentation</vt:lpstr>
      <vt:lpstr>Proposed Solution</vt:lpstr>
      <vt:lpstr>2  Background</vt:lpstr>
      <vt:lpstr>Music Representation - Symbolic</vt:lpstr>
      <vt:lpstr>Music Representation - Audio</vt:lpstr>
      <vt:lpstr>Music Representation - Audio</vt:lpstr>
      <vt:lpstr>3  Data Collection</vt:lpstr>
      <vt:lpstr>Collected Data</vt:lpstr>
      <vt:lpstr>Data Recording</vt:lpstr>
      <vt:lpstr>Data Recording</vt:lpstr>
      <vt:lpstr>Piano Pieces</vt:lpstr>
      <vt:lpstr>Selected Piano Pieces</vt:lpstr>
      <vt:lpstr>4  Solution</vt:lpstr>
      <vt:lpstr>Overview</vt:lpstr>
      <vt:lpstr>Dynamics  Extraction</vt:lpstr>
      <vt:lpstr>Dynamics Extraction</vt:lpstr>
      <vt:lpstr>Dynamics Extraction - Methodology</vt:lpstr>
      <vt:lpstr>Dynamics Extraction - Evaluation</vt:lpstr>
      <vt:lpstr>Piano  Key-Finger Mapping</vt:lpstr>
      <vt:lpstr>Piano Key-Finger Mapping</vt:lpstr>
      <vt:lpstr>Piano Key-Finger Mapping</vt:lpstr>
      <vt:lpstr>Piano Segmentation</vt:lpstr>
      <vt:lpstr>Piano Segmentation</vt:lpstr>
      <vt:lpstr>Piano Key Detection</vt:lpstr>
      <vt:lpstr>Piano Key Detection</vt:lpstr>
      <vt:lpstr>Piano Key Detection</vt:lpstr>
      <vt:lpstr>Piano Key-Finger Mapping</vt:lpstr>
      <vt:lpstr>Tempo Detection</vt:lpstr>
      <vt:lpstr>Tempo Detection</vt:lpstr>
      <vt:lpstr>Tempo Detection - Onset Detection</vt:lpstr>
      <vt:lpstr>Tempo Detection - Predominant Local Pulse</vt:lpstr>
      <vt:lpstr>Tempo Detection – Graphical Representation</vt:lpstr>
      <vt:lpstr>Tempo Detection - Evaluation</vt:lpstr>
      <vt:lpstr>Pitch Detection</vt:lpstr>
      <vt:lpstr>Pitch Detection</vt:lpstr>
      <vt:lpstr>Pitch Detection</vt:lpstr>
      <vt:lpstr>Pitch Detection – Monophonic &amp; Polyphonic</vt:lpstr>
      <vt:lpstr>Pitch Detection - Methodology</vt:lpstr>
      <vt:lpstr>Pitch Detection - Methodology</vt:lpstr>
      <vt:lpstr>Pitch Detection - Methodology</vt:lpstr>
      <vt:lpstr>Pitch Detection - Methodology</vt:lpstr>
      <vt:lpstr>Pitch Detection - Methodology</vt:lpstr>
      <vt:lpstr>Pitch Detection - Evaluation</vt:lpstr>
      <vt:lpstr>Graphical  User Interface</vt:lpstr>
      <vt:lpstr>Graphical User Interface</vt:lpstr>
      <vt:lpstr>5  Result</vt:lpstr>
      <vt:lpstr>Pitch Detection - Accuracy</vt:lpstr>
      <vt:lpstr>Pitch Detection - Visualization</vt:lpstr>
      <vt:lpstr>Pitch Detection - Result </vt:lpstr>
      <vt:lpstr>Piano Key Detection</vt:lpstr>
      <vt:lpstr>Piano Key-Finger Mapping Result</vt:lpstr>
      <vt:lpstr>6  Conclusion</vt:lpstr>
      <vt:lpstr>Conclusion</vt:lpstr>
      <vt:lpstr>Conclusion</vt:lpstr>
      <vt:lpstr>Conclusion</vt:lpstr>
      <vt:lpstr>References</vt:lpstr>
      <vt:lpstr>References</vt:lpstr>
      <vt:lpstr>Thank You</vt:lpstr>
      <vt:lpstr>Q &amp; A</vt:lpstr>
      <vt:lpstr>Interpolation </vt:lpstr>
      <vt:lpstr>Predominant Local Pulse</vt:lpstr>
      <vt:lpstr>MIDI Data</vt:lpstr>
      <vt:lpstr>Note Alignment</vt:lpstr>
      <vt:lpstr>Pitch Detection - Visualization</vt:lpstr>
      <vt:lpstr>Fur Elise Result</vt:lpstr>
      <vt:lpstr>Piano Key Detection</vt:lpstr>
      <vt:lpstr>Piano Key-Finger Mapping – Venue 1</vt:lpstr>
      <vt:lpstr>Piano Key-Finger Mapping – Venue 2</vt:lpstr>
      <vt:lpstr>Piano Key-Finger Mapping – Venue 3</vt:lpstr>
      <vt:lpstr>Piano Segmentation - Improvements</vt:lpstr>
      <vt:lpstr>Piano Key-Finger Mapping – Venue 1</vt:lpstr>
      <vt:lpstr>Piano Key-Finger Mapping – Venue 2</vt:lpstr>
      <vt:lpstr>Piano Key-Finger Mapping – Venue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CJC2302 Smart Music Teacher</dc:title>
  <dc:creator>Christy Cheng</dc:creator>
  <cp:lastModifiedBy>CHEUNG, Chi Wang</cp:lastModifiedBy>
  <cp:revision>4</cp:revision>
  <dcterms:modified xsi:type="dcterms:W3CDTF">2024-04-26T10:22:23Z</dcterms:modified>
</cp:coreProperties>
</file>